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67" r:id="rId3"/>
    <p:sldId id="278" r:id="rId4"/>
    <p:sldId id="268" r:id="rId5"/>
    <p:sldId id="279" r:id="rId6"/>
    <p:sldId id="270" r:id="rId7"/>
    <p:sldId id="271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D4"/>
    <a:srgbClr val="7030A0"/>
    <a:srgbClr val="33C3B5"/>
    <a:srgbClr val="C89800"/>
    <a:srgbClr val="FF6565"/>
    <a:srgbClr val="B888DC"/>
    <a:srgbClr val="418BCF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5" autoAdjust="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F7BCA-B920-4C39-9565-186A2E3AFC2B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A3F2B-9194-45E4-91BF-E61D37920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4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62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5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1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3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0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9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6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6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E7C9-84F3-44A4-A0EB-11E328B75A68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BEF-F361-43F7-8D61-70F137202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4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image" Target="../media/image21.gi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8937" y="500947"/>
            <a:ext cx="5785725" cy="1714289"/>
          </a:xfrm>
        </p:spPr>
        <p:txBody>
          <a:bodyPr>
            <a:normAutofit fontScale="90000"/>
          </a:bodyPr>
          <a:lstStyle/>
          <a:p>
            <a:r>
              <a:rPr lang="kk-KZ" sz="2700" b="1" dirty="0">
                <a:latin typeface="Arial" pitchFamily="34" charset="0"/>
                <a:cs typeface="Arial" pitchFamily="34" charset="0"/>
              </a:rPr>
              <a:t>ӘЛ-ФАРАБИ АТЫНДАҒЫ ҚАЗАҚ ҰЛТТЫҚ УНИВЕРСИТЕТІ</a:t>
            </a: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ФИЗИКА-ТЕХНИКАЛЫҚ ФАКУЛЬТЕТІ</a:t>
            </a:r>
            <a:br>
              <a:rPr lang="kk-KZ" sz="2000" b="1" dirty="0"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latin typeface="Arial" pitchFamily="34" charset="0"/>
                <a:cs typeface="Arial" pitchFamily="34" charset="0"/>
              </a:rPr>
              <a:t>ЖЫЛУ ФИЗИКАСЫ ЖӘНЕ ТЕХНИКАЛЫҚ ФИЗИКА КАФЕДРАСЫ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860" y="2565017"/>
            <a:ext cx="9756841" cy="2869536"/>
          </a:xfrm>
        </p:spPr>
        <p:txBody>
          <a:bodyPr>
            <a:noAutofit/>
          </a:bodyPr>
          <a:lstStyle/>
          <a:p>
            <a:pPr algn="just"/>
            <a:r>
              <a:rPr lang="kk-KZ" sz="1800" b="1" dirty="0" smtClean="0">
                <a:latin typeface="Arial" pitchFamily="34" charset="0"/>
                <a:cs typeface="Arial" pitchFamily="34" charset="0"/>
              </a:rPr>
              <a:t>14. </a:t>
            </a:r>
            <a:r>
              <a:rPr lang="kk-KZ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Тербелмелі қозғалыстар теориясының негіздері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14.1. Гармоникалық қозғалыстар сипаттамалары. Математикалық маятник қозғалысы.</a:t>
            </a: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14.2. Өзіндік тербелістер. Гармоникалық тербелмелі қозғалыстың жылдамдығы мен үдеуі, энергиясы.</a:t>
            </a:r>
          </a:p>
          <a:p>
            <a:pPr algn="l">
              <a:lnSpc>
                <a:spcPct val="150000"/>
              </a:lnSpc>
            </a:pP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14.3. Өшпелі және мәжбүр тербелістер.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082" y="189064"/>
            <a:ext cx="1142827" cy="116902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00186-77EF-47F6-A8A3-6B99D7BB1FAD}"/>
              </a:ext>
            </a:extLst>
          </p:cNvPr>
          <p:cNvSpPr txBox="1"/>
          <p:nvPr/>
        </p:nvSpPr>
        <p:spPr>
          <a:xfrm>
            <a:off x="7103981" y="5516960"/>
            <a:ext cx="4071436" cy="40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itchFamily="34" charset="0"/>
                <a:cs typeface="Arial" pitchFamily="34" charset="0"/>
              </a:rPr>
              <a:t>Дәріскер</a:t>
            </a:r>
            <a:r>
              <a:rPr lang="kk-KZ" sz="2000" dirty="0">
                <a:latin typeface="Arial" pitchFamily="34" charset="0"/>
                <a:cs typeface="Arial" pitchFamily="34" charset="0"/>
              </a:rPr>
              <a:t>: Исатаев М.С. 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6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E812F14-0666-4702-A9BF-4ED3D54B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20" y="709231"/>
            <a:ext cx="3383195" cy="540327"/>
          </a:xfrm>
        </p:spPr>
        <p:txBody>
          <a:bodyPr tIns="1800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Гармоникалық қозғалыс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9E86CFEE-182B-4105-9D96-974AE6AAC3C9}"/>
              </a:ext>
            </a:extLst>
          </p:cNvPr>
          <p:cNvSpPr/>
          <p:nvPr/>
        </p:nvSpPr>
        <p:spPr>
          <a:xfrm>
            <a:off x="519712" y="1424063"/>
            <a:ext cx="5209109" cy="878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Тербелістер - уақыт бойынша белгілі бір дәрежеде қайталанатын қозға­лыстар немесе процестер</a:t>
            </a:r>
            <a:endParaRPr lang="kk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A21436B-0B78-4AAC-BFE6-43C9C7213BEC}"/>
              </a:ext>
            </a:extLst>
          </p:cNvPr>
          <p:cNvGrpSpPr>
            <a:grpSpLocks/>
          </p:cNvGrpSpPr>
          <p:nvPr/>
        </p:nvGrpSpPr>
        <p:grpSpPr bwMode="auto">
          <a:xfrm>
            <a:off x="1754934" y="3186786"/>
            <a:ext cx="2938355" cy="2253360"/>
            <a:chOff x="981" y="777"/>
            <a:chExt cx="3305" cy="2402"/>
          </a:xfrm>
        </p:grpSpPr>
        <p:sp>
          <p:nvSpPr>
            <p:cNvPr id="6" name="Text Box 3">
              <a:extLst>
                <a:ext uri="{FF2B5EF4-FFF2-40B4-BE49-F238E27FC236}">
                  <a16:creationId xmlns:a16="http://schemas.microsoft.com/office/drawing/2014/main" xmlns="" id="{966D11E7-7F8E-4302-95C6-37E6C486E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0" y="2849"/>
              <a:ext cx="1673" cy="33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kk-KZ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14.1 - сурет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xmlns="" id="{004EE5D9-B699-47BB-84C2-C52B0E5B4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" y="2171"/>
              <a:ext cx="180" cy="30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8D66894D-D7BC-4C5F-95B0-6E890CEE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303"/>
              <a:ext cx="2950" cy="10"/>
            </a:xfrm>
            <a:custGeom>
              <a:avLst/>
              <a:gdLst>
                <a:gd name="T0" fmla="*/ 0 w 2950"/>
                <a:gd name="T1" fmla="*/ 0 h 10"/>
                <a:gd name="T2" fmla="*/ 2950 w 2950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50" h="10">
                  <a:moveTo>
                    <a:pt x="0" y="0"/>
                  </a:moveTo>
                  <a:lnTo>
                    <a:pt x="2950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B394823C-79F9-4CF5-953E-08BEBB807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" y="2216"/>
              <a:ext cx="1880" cy="153"/>
            </a:xfrm>
            <a:custGeom>
              <a:avLst/>
              <a:gdLst>
                <a:gd name="T0" fmla="*/ 0 w 1880"/>
                <a:gd name="T1" fmla="*/ 87 h 153"/>
                <a:gd name="T2" fmla="*/ 173 w 1880"/>
                <a:gd name="T3" fmla="*/ 11 h 153"/>
                <a:gd name="T4" fmla="*/ 370 w 1880"/>
                <a:gd name="T5" fmla="*/ 153 h 153"/>
                <a:gd name="T6" fmla="*/ 566 w 1880"/>
                <a:gd name="T7" fmla="*/ 11 h 153"/>
                <a:gd name="T8" fmla="*/ 762 w 1880"/>
                <a:gd name="T9" fmla="*/ 153 h 153"/>
                <a:gd name="T10" fmla="*/ 959 w 1880"/>
                <a:gd name="T11" fmla="*/ 11 h 153"/>
                <a:gd name="T12" fmla="*/ 1155 w 1880"/>
                <a:gd name="T13" fmla="*/ 153 h 153"/>
                <a:gd name="T14" fmla="*/ 1352 w 1880"/>
                <a:gd name="T15" fmla="*/ 11 h 153"/>
                <a:gd name="T16" fmla="*/ 1548 w 1880"/>
                <a:gd name="T17" fmla="*/ 153 h 153"/>
                <a:gd name="T18" fmla="*/ 1744 w 1880"/>
                <a:gd name="T19" fmla="*/ 11 h 153"/>
                <a:gd name="T20" fmla="*/ 1880 w 1880"/>
                <a:gd name="T21" fmla="*/ 9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0" h="153">
                  <a:moveTo>
                    <a:pt x="0" y="87"/>
                  </a:moveTo>
                  <a:cubicBezTo>
                    <a:pt x="29" y="74"/>
                    <a:pt x="111" y="0"/>
                    <a:pt x="173" y="11"/>
                  </a:cubicBezTo>
                  <a:cubicBezTo>
                    <a:pt x="235" y="22"/>
                    <a:pt x="304" y="153"/>
                    <a:pt x="370" y="153"/>
                  </a:cubicBezTo>
                  <a:cubicBezTo>
                    <a:pt x="435" y="153"/>
                    <a:pt x="501" y="11"/>
                    <a:pt x="566" y="11"/>
                  </a:cubicBezTo>
                  <a:cubicBezTo>
                    <a:pt x="632" y="11"/>
                    <a:pt x="697" y="153"/>
                    <a:pt x="762" y="153"/>
                  </a:cubicBezTo>
                  <a:cubicBezTo>
                    <a:pt x="828" y="153"/>
                    <a:pt x="893" y="11"/>
                    <a:pt x="959" y="11"/>
                  </a:cubicBezTo>
                  <a:cubicBezTo>
                    <a:pt x="1024" y="11"/>
                    <a:pt x="1090" y="153"/>
                    <a:pt x="1155" y="153"/>
                  </a:cubicBezTo>
                  <a:cubicBezTo>
                    <a:pt x="1221" y="153"/>
                    <a:pt x="1286" y="11"/>
                    <a:pt x="1352" y="11"/>
                  </a:cubicBezTo>
                  <a:cubicBezTo>
                    <a:pt x="1417" y="11"/>
                    <a:pt x="1482" y="153"/>
                    <a:pt x="1548" y="153"/>
                  </a:cubicBezTo>
                  <a:cubicBezTo>
                    <a:pt x="1613" y="153"/>
                    <a:pt x="1689" y="20"/>
                    <a:pt x="1744" y="11"/>
                  </a:cubicBezTo>
                  <a:cubicBezTo>
                    <a:pt x="1799" y="2"/>
                    <a:pt x="1852" y="79"/>
                    <a:pt x="1880" y="9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B5315D65-AFF2-47E0-96C9-FC477972D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2313"/>
              <a:ext cx="390" cy="1"/>
            </a:xfrm>
            <a:custGeom>
              <a:avLst/>
              <a:gdLst>
                <a:gd name="T0" fmla="*/ 0 w 390"/>
                <a:gd name="T1" fmla="*/ 0 h 1"/>
                <a:gd name="T2" fmla="*/ 390 w 3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0" h="1">
                  <a:moveTo>
                    <a:pt x="0" y="0"/>
                  </a:moveTo>
                  <a:lnTo>
                    <a:pt x="39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sm" len="lg"/>
              <a:tailEnd type="oval" w="sm" len="sm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xmlns="" id="{EEF112A8-A9A6-41DB-B2E4-59ACC874F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6" y="232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xmlns="" id="{3342FE6F-EB8C-48EC-8933-780A5E034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2" y="234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Line 10">
              <a:extLst>
                <a:ext uri="{FF2B5EF4-FFF2-40B4-BE49-F238E27FC236}">
                  <a16:creationId xmlns:a16="http://schemas.microsoft.com/office/drawing/2014/main" xmlns="" id="{E6A7F2E8-0FC5-440A-BB3B-9DA4F82531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0" y="2174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Line 11">
              <a:extLst>
                <a:ext uri="{FF2B5EF4-FFF2-40B4-BE49-F238E27FC236}">
                  <a16:creationId xmlns:a16="http://schemas.microsoft.com/office/drawing/2014/main" xmlns="" id="{2BCF5C3E-3DE1-4FAC-9990-D4C15386E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7" y="2181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Line 12">
              <a:extLst>
                <a:ext uri="{FF2B5EF4-FFF2-40B4-BE49-F238E27FC236}">
                  <a16:creationId xmlns:a16="http://schemas.microsoft.com/office/drawing/2014/main" xmlns="" id="{39732142-F7A7-402E-B7D0-5B48BC35D4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1" y="2290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Line 13">
              <a:extLst>
                <a:ext uri="{FF2B5EF4-FFF2-40B4-BE49-F238E27FC236}">
                  <a16:creationId xmlns:a16="http://schemas.microsoft.com/office/drawing/2014/main" xmlns="" id="{0D0440A8-F408-448F-AD91-C38A9C4AF0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9" y="2342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Line 14">
              <a:extLst>
                <a:ext uri="{FF2B5EF4-FFF2-40B4-BE49-F238E27FC236}">
                  <a16:creationId xmlns:a16="http://schemas.microsoft.com/office/drawing/2014/main" xmlns="" id="{B0F206DD-A05F-425C-949A-4B5522BC97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9" y="2404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Line 15">
              <a:extLst>
                <a:ext uri="{FF2B5EF4-FFF2-40B4-BE49-F238E27FC236}">
                  <a16:creationId xmlns:a16="http://schemas.microsoft.com/office/drawing/2014/main" xmlns="" id="{2838F31A-09C7-423C-BAF0-0F4E21CC1F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7" y="2231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46403FD6-C1FC-4F17-8315-53F607DB6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1608"/>
              <a:ext cx="1725" cy="5"/>
            </a:xfrm>
            <a:custGeom>
              <a:avLst/>
              <a:gdLst>
                <a:gd name="T0" fmla="*/ 0 w 1725"/>
                <a:gd name="T1" fmla="*/ 5 h 5"/>
                <a:gd name="T2" fmla="*/ 1725 w 17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5" h="5">
                  <a:moveTo>
                    <a:pt x="0" y="5"/>
                  </a:moveTo>
                  <a:lnTo>
                    <a:pt x="172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42323E3-9D2A-4E97-9922-F30E86FFB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499"/>
              <a:ext cx="779" cy="185"/>
            </a:xfrm>
            <a:custGeom>
              <a:avLst/>
              <a:gdLst>
                <a:gd name="T0" fmla="*/ 0 w 779"/>
                <a:gd name="T1" fmla="*/ 114 h 185"/>
                <a:gd name="T2" fmla="*/ 45 w 779"/>
                <a:gd name="T3" fmla="*/ 11 h 185"/>
                <a:gd name="T4" fmla="*/ 101 w 779"/>
                <a:gd name="T5" fmla="*/ 185 h 185"/>
                <a:gd name="T6" fmla="*/ 156 w 779"/>
                <a:gd name="T7" fmla="*/ 11 h 185"/>
                <a:gd name="T8" fmla="*/ 213 w 779"/>
                <a:gd name="T9" fmla="*/ 185 h 185"/>
                <a:gd name="T10" fmla="*/ 268 w 779"/>
                <a:gd name="T11" fmla="*/ 11 h 185"/>
                <a:gd name="T12" fmla="*/ 324 w 779"/>
                <a:gd name="T13" fmla="*/ 185 h 185"/>
                <a:gd name="T14" fmla="*/ 379 w 779"/>
                <a:gd name="T15" fmla="*/ 11 h 185"/>
                <a:gd name="T16" fmla="*/ 434 w 779"/>
                <a:gd name="T17" fmla="*/ 185 h 185"/>
                <a:gd name="T18" fmla="*/ 490 w 779"/>
                <a:gd name="T19" fmla="*/ 11 h 185"/>
                <a:gd name="T20" fmla="*/ 545 w 779"/>
                <a:gd name="T21" fmla="*/ 185 h 185"/>
                <a:gd name="T22" fmla="*/ 601 w 779"/>
                <a:gd name="T23" fmla="*/ 11 h 185"/>
                <a:gd name="T24" fmla="*/ 656 w 779"/>
                <a:gd name="T25" fmla="*/ 185 h 185"/>
                <a:gd name="T26" fmla="*/ 712 w 779"/>
                <a:gd name="T27" fmla="*/ 11 h 185"/>
                <a:gd name="T28" fmla="*/ 779 w 779"/>
                <a:gd name="T29" fmla="*/ 13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9" h="185">
                  <a:moveTo>
                    <a:pt x="0" y="114"/>
                  </a:moveTo>
                  <a:cubicBezTo>
                    <a:pt x="8" y="97"/>
                    <a:pt x="28" y="0"/>
                    <a:pt x="45" y="11"/>
                  </a:cubicBezTo>
                  <a:cubicBezTo>
                    <a:pt x="63" y="23"/>
                    <a:pt x="83" y="185"/>
                    <a:pt x="101" y="185"/>
                  </a:cubicBezTo>
                  <a:cubicBezTo>
                    <a:pt x="120" y="185"/>
                    <a:pt x="138" y="11"/>
                    <a:pt x="156" y="11"/>
                  </a:cubicBezTo>
                  <a:cubicBezTo>
                    <a:pt x="175" y="11"/>
                    <a:pt x="194" y="185"/>
                    <a:pt x="213" y="185"/>
                  </a:cubicBezTo>
                  <a:cubicBezTo>
                    <a:pt x="231" y="185"/>
                    <a:pt x="249" y="11"/>
                    <a:pt x="268" y="11"/>
                  </a:cubicBezTo>
                  <a:cubicBezTo>
                    <a:pt x="286" y="11"/>
                    <a:pt x="304" y="185"/>
                    <a:pt x="324" y="185"/>
                  </a:cubicBezTo>
                  <a:cubicBezTo>
                    <a:pt x="342" y="185"/>
                    <a:pt x="360" y="11"/>
                    <a:pt x="379" y="11"/>
                  </a:cubicBezTo>
                  <a:cubicBezTo>
                    <a:pt x="397" y="11"/>
                    <a:pt x="415" y="185"/>
                    <a:pt x="434" y="185"/>
                  </a:cubicBezTo>
                  <a:cubicBezTo>
                    <a:pt x="453" y="185"/>
                    <a:pt x="472" y="11"/>
                    <a:pt x="490" y="11"/>
                  </a:cubicBezTo>
                  <a:cubicBezTo>
                    <a:pt x="508" y="11"/>
                    <a:pt x="527" y="185"/>
                    <a:pt x="545" y="185"/>
                  </a:cubicBezTo>
                  <a:cubicBezTo>
                    <a:pt x="563" y="185"/>
                    <a:pt x="583" y="11"/>
                    <a:pt x="601" y="11"/>
                  </a:cubicBezTo>
                  <a:cubicBezTo>
                    <a:pt x="619" y="11"/>
                    <a:pt x="638" y="185"/>
                    <a:pt x="656" y="185"/>
                  </a:cubicBezTo>
                  <a:cubicBezTo>
                    <a:pt x="674" y="185"/>
                    <a:pt x="691" y="20"/>
                    <a:pt x="712" y="11"/>
                  </a:cubicBezTo>
                  <a:cubicBezTo>
                    <a:pt x="733" y="2"/>
                    <a:pt x="765" y="108"/>
                    <a:pt x="779" y="13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xmlns="" id="{26824D05-BBA8-40A2-96C2-3DA6317E3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" y="1481"/>
              <a:ext cx="180" cy="306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96072D46-3375-4941-AD3C-46A3D37D5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1613"/>
              <a:ext cx="346" cy="1"/>
            </a:xfrm>
            <a:custGeom>
              <a:avLst/>
              <a:gdLst>
                <a:gd name="T0" fmla="*/ 0 w 346"/>
                <a:gd name="T1" fmla="*/ 0 h 1"/>
                <a:gd name="T2" fmla="*/ 346 w 34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6" h="1">
                  <a:moveTo>
                    <a:pt x="0" y="0"/>
                  </a:moveTo>
                  <a:lnTo>
                    <a:pt x="34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xmlns="" id="{49BF02F6-0151-405F-878E-5E117E768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1" y="1614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xmlns="" id="{7E0306FE-9ACC-4DCE-BBFD-AA772F453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0" y="1314"/>
              <a:ext cx="170" cy="227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xmlns="" id="{2D2B17A4-FBF8-4405-96A5-990B5D465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" y="163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23">
              <a:extLst>
                <a:ext uri="{FF2B5EF4-FFF2-40B4-BE49-F238E27FC236}">
                  <a16:creationId xmlns:a16="http://schemas.microsoft.com/office/drawing/2014/main" xmlns="" id="{48003E3C-5346-4170-98D0-7ECAEB04E7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0" y="1498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Line 24">
              <a:extLst>
                <a:ext uri="{FF2B5EF4-FFF2-40B4-BE49-F238E27FC236}">
                  <a16:creationId xmlns:a16="http://schemas.microsoft.com/office/drawing/2014/main" xmlns="" id="{E73D9670-9824-4887-B57F-E29AE2FB77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7" y="1505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Line 25">
              <a:extLst>
                <a:ext uri="{FF2B5EF4-FFF2-40B4-BE49-F238E27FC236}">
                  <a16:creationId xmlns:a16="http://schemas.microsoft.com/office/drawing/2014/main" xmlns="" id="{8436E185-9598-4EFB-B4A9-CA0C1E7541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1" y="1614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5DDCE14C-13F3-41E8-B736-FEC645A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1666"/>
              <a:ext cx="112" cy="107"/>
            </a:xfrm>
            <a:custGeom>
              <a:avLst/>
              <a:gdLst>
                <a:gd name="T0" fmla="*/ 112 w 112"/>
                <a:gd name="T1" fmla="*/ 0 h 107"/>
                <a:gd name="T2" fmla="*/ 0 w 112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2" h="107">
                  <a:moveTo>
                    <a:pt x="112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512FC062-E169-4F89-AA29-A3D9C449D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" y="1728"/>
              <a:ext cx="112" cy="105"/>
            </a:xfrm>
            <a:custGeom>
              <a:avLst/>
              <a:gdLst>
                <a:gd name="T0" fmla="*/ 112 w 112"/>
                <a:gd name="T1" fmla="*/ 0 h 105"/>
                <a:gd name="T2" fmla="*/ 0 w 112"/>
                <a:gd name="T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2" h="105">
                  <a:moveTo>
                    <a:pt x="112" y="0"/>
                  </a:moveTo>
                  <a:lnTo>
                    <a:pt x="0" y="10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cxnSp>
          <p:nvCxnSpPr>
            <p:cNvPr id="31" name="Line 28">
              <a:extLst>
                <a:ext uri="{FF2B5EF4-FFF2-40B4-BE49-F238E27FC236}">
                  <a16:creationId xmlns:a16="http://schemas.microsoft.com/office/drawing/2014/main" xmlns="" id="{2B4E76EA-02EF-4143-9997-C2CAE66E62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87" y="1555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xmlns="" id="{66AC7A79-0A54-4E59-BB20-0E108E21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1613"/>
              <a:ext cx="898" cy="5"/>
            </a:xfrm>
            <a:custGeom>
              <a:avLst/>
              <a:gdLst>
                <a:gd name="T0" fmla="*/ 898 w 898"/>
                <a:gd name="T1" fmla="*/ 5 h 5"/>
                <a:gd name="T2" fmla="*/ 0 w 898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8" h="5">
                  <a:moveTo>
                    <a:pt x="898" y="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oval" w="sm" len="sm"/>
              <a:tailEnd type="none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xmlns="" id="{8B50CA97-B99E-4B80-BEC4-E41A16B8E3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77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Text Box 31">
              <a:extLst>
                <a:ext uri="{FF2B5EF4-FFF2-40B4-BE49-F238E27FC236}">
                  <a16:creationId xmlns:a16="http://schemas.microsoft.com/office/drawing/2014/main" xmlns="" id="{D80287A2-EA6B-4F3C-86B1-31F9FD8EE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149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Text Box 32">
              <a:extLst>
                <a:ext uri="{FF2B5EF4-FFF2-40B4-BE49-F238E27FC236}">
                  <a16:creationId xmlns:a16="http://schemas.microsoft.com/office/drawing/2014/main" xmlns="" id="{C6D42B62-8E7E-4D1A-9234-92D0AB37A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" y="221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xmlns="" id="{7003F558-C36D-42A3-A47F-C0B0C476B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1" y="91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xmlns="" id="{4E793929-6F05-45B3-9E7F-319F6F660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897"/>
              <a:ext cx="1478" cy="6"/>
            </a:xfrm>
            <a:custGeom>
              <a:avLst/>
              <a:gdLst>
                <a:gd name="T0" fmla="*/ 0 w 1478"/>
                <a:gd name="T1" fmla="*/ 0 h 6"/>
                <a:gd name="T2" fmla="*/ 1478 w 1478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8" h="6">
                  <a:moveTo>
                    <a:pt x="0" y="0"/>
                  </a:moveTo>
                  <a:lnTo>
                    <a:pt x="1478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cxnSp>
          <p:nvCxnSpPr>
            <p:cNvPr id="38" name="Line 35">
              <a:extLst>
                <a:ext uri="{FF2B5EF4-FFF2-40B4-BE49-F238E27FC236}">
                  <a16:creationId xmlns:a16="http://schemas.microsoft.com/office/drawing/2014/main" xmlns="" id="{341A0EDE-A526-4A49-BAA5-09F64EF388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7" y="777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xmlns="" id="{EB369E15-A034-48E2-9A17-D97FAC5F8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789"/>
              <a:ext cx="1470" cy="173"/>
            </a:xfrm>
            <a:custGeom>
              <a:avLst/>
              <a:gdLst>
                <a:gd name="T0" fmla="*/ 0 w 1470"/>
                <a:gd name="T1" fmla="*/ 111 h 173"/>
                <a:gd name="T2" fmla="*/ 100 w 1470"/>
                <a:gd name="T3" fmla="*/ 14 h 173"/>
                <a:gd name="T4" fmla="*/ 199 w 1470"/>
                <a:gd name="T5" fmla="*/ 173 h 173"/>
                <a:gd name="T6" fmla="*/ 298 w 1470"/>
                <a:gd name="T7" fmla="*/ 14 h 173"/>
                <a:gd name="T8" fmla="*/ 397 w 1470"/>
                <a:gd name="T9" fmla="*/ 173 h 173"/>
                <a:gd name="T10" fmla="*/ 496 w 1470"/>
                <a:gd name="T11" fmla="*/ 14 h 173"/>
                <a:gd name="T12" fmla="*/ 595 w 1470"/>
                <a:gd name="T13" fmla="*/ 173 h 173"/>
                <a:gd name="T14" fmla="*/ 694 w 1470"/>
                <a:gd name="T15" fmla="*/ 14 h 173"/>
                <a:gd name="T16" fmla="*/ 793 w 1470"/>
                <a:gd name="T17" fmla="*/ 173 h 173"/>
                <a:gd name="T18" fmla="*/ 892 w 1470"/>
                <a:gd name="T19" fmla="*/ 14 h 173"/>
                <a:gd name="T20" fmla="*/ 991 w 1470"/>
                <a:gd name="T21" fmla="*/ 173 h 173"/>
                <a:gd name="T22" fmla="*/ 1090 w 1470"/>
                <a:gd name="T23" fmla="*/ 14 h 173"/>
                <a:gd name="T24" fmla="*/ 1189 w 1470"/>
                <a:gd name="T25" fmla="*/ 173 h 173"/>
                <a:gd name="T26" fmla="*/ 1288 w 1470"/>
                <a:gd name="T27" fmla="*/ 14 h 173"/>
                <a:gd name="T28" fmla="*/ 1340 w 1470"/>
                <a:gd name="T29" fmla="*/ 91 h 173"/>
                <a:gd name="T30" fmla="*/ 1470 w 1470"/>
                <a:gd name="T31" fmla="*/ 9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0" h="173">
                  <a:moveTo>
                    <a:pt x="0" y="111"/>
                  </a:moveTo>
                  <a:cubicBezTo>
                    <a:pt x="17" y="95"/>
                    <a:pt x="67" y="4"/>
                    <a:pt x="100" y="14"/>
                  </a:cubicBezTo>
                  <a:cubicBezTo>
                    <a:pt x="133" y="24"/>
                    <a:pt x="166" y="173"/>
                    <a:pt x="199" y="173"/>
                  </a:cubicBezTo>
                  <a:cubicBezTo>
                    <a:pt x="232" y="173"/>
                    <a:pt x="265" y="14"/>
                    <a:pt x="298" y="14"/>
                  </a:cubicBezTo>
                  <a:cubicBezTo>
                    <a:pt x="331" y="14"/>
                    <a:pt x="364" y="173"/>
                    <a:pt x="397" y="173"/>
                  </a:cubicBezTo>
                  <a:cubicBezTo>
                    <a:pt x="430" y="173"/>
                    <a:pt x="463" y="14"/>
                    <a:pt x="496" y="14"/>
                  </a:cubicBezTo>
                  <a:cubicBezTo>
                    <a:pt x="529" y="14"/>
                    <a:pt x="562" y="173"/>
                    <a:pt x="595" y="173"/>
                  </a:cubicBezTo>
                  <a:cubicBezTo>
                    <a:pt x="628" y="173"/>
                    <a:pt x="661" y="14"/>
                    <a:pt x="694" y="14"/>
                  </a:cubicBezTo>
                  <a:cubicBezTo>
                    <a:pt x="727" y="14"/>
                    <a:pt x="760" y="173"/>
                    <a:pt x="793" y="173"/>
                  </a:cubicBezTo>
                  <a:cubicBezTo>
                    <a:pt x="826" y="173"/>
                    <a:pt x="859" y="14"/>
                    <a:pt x="892" y="14"/>
                  </a:cubicBezTo>
                  <a:cubicBezTo>
                    <a:pt x="925" y="14"/>
                    <a:pt x="958" y="173"/>
                    <a:pt x="991" y="173"/>
                  </a:cubicBezTo>
                  <a:cubicBezTo>
                    <a:pt x="1024" y="173"/>
                    <a:pt x="1057" y="14"/>
                    <a:pt x="1090" y="14"/>
                  </a:cubicBezTo>
                  <a:cubicBezTo>
                    <a:pt x="1123" y="14"/>
                    <a:pt x="1156" y="173"/>
                    <a:pt x="1189" y="173"/>
                  </a:cubicBezTo>
                  <a:cubicBezTo>
                    <a:pt x="1222" y="173"/>
                    <a:pt x="1263" y="28"/>
                    <a:pt x="1288" y="14"/>
                  </a:cubicBezTo>
                  <a:cubicBezTo>
                    <a:pt x="1313" y="0"/>
                    <a:pt x="1310" y="78"/>
                    <a:pt x="1340" y="91"/>
                  </a:cubicBezTo>
                  <a:cubicBezTo>
                    <a:pt x="1370" y="104"/>
                    <a:pt x="1443" y="91"/>
                    <a:pt x="1470" y="9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cxnSp>
          <p:nvCxnSpPr>
            <p:cNvPr id="40" name="Line 37">
              <a:extLst>
                <a:ext uri="{FF2B5EF4-FFF2-40B4-BE49-F238E27FC236}">
                  <a16:creationId xmlns:a16="http://schemas.microsoft.com/office/drawing/2014/main" xmlns="" id="{D70FBA6F-F4E9-48F1-9E09-3C86691592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1" y="897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1" name="Text Box 38">
              <a:extLst>
                <a:ext uri="{FF2B5EF4-FFF2-40B4-BE49-F238E27FC236}">
                  <a16:creationId xmlns:a16="http://schemas.microsoft.com/office/drawing/2014/main" xmlns="" id="{48988F4C-1831-43BA-918D-04BEB442E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7" y="98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2" name="Line 39">
              <a:extLst>
                <a:ext uri="{FF2B5EF4-FFF2-40B4-BE49-F238E27FC236}">
                  <a16:creationId xmlns:a16="http://schemas.microsoft.com/office/drawing/2014/main" xmlns="" id="{5D61DB12-3531-483A-BD79-0DA276A6B2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04" y="784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3" name="Line 40">
              <a:extLst>
                <a:ext uri="{FF2B5EF4-FFF2-40B4-BE49-F238E27FC236}">
                  <a16:creationId xmlns:a16="http://schemas.microsoft.com/office/drawing/2014/main" xmlns="" id="{89AD4449-5100-4AAD-AA32-6CDD4CD524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98" y="893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Line 41">
              <a:extLst>
                <a:ext uri="{FF2B5EF4-FFF2-40B4-BE49-F238E27FC236}">
                  <a16:creationId xmlns:a16="http://schemas.microsoft.com/office/drawing/2014/main" xmlns="" id="{C8B000B1-D907-4B47-B350-1C74DB8C03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06" y="945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xmlns="" id="{63BF8A05-B8D3-4DD1-A2ED-9973D6298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1003"/>
              <a:ext cx="109" cy="107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cxnSp>
          <p:nvCxnSpPr>
            <p:cNvPr id="46" name="Line 43">
              <a:extLst>
                <a:ext uri="{FF2B5EF4-FFF2-40B4-BE49-F238E27FC236}">
                  <a16:creationId xmlns:a16="http://schemas.microsoft.com/office/drawing/2014/main" xmlns="" id="{CEF1ABE6-3CB9-4C69-8E35-C2CABD4DBE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04" y="834"/>
              <a:ext cx="113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7" name="Oval 44">
              <a:extLst>
                <a:ext uri="{FF2B5EF4-FFF2-40B4-BE49-F238E27FC236}">
                  <a16:creationId xmlns:a16="http://schemas.microsoft.com/office/drawing/2014/main" xmlns="" id="{4615361C-F3CE-457D-BF8D-EE8DC8B90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787"/>
              <a:ext cx="198" cy="19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48" name="Oval 45">
              <a:extLst>
                <a:ext uri="{FF2B5EF4-FFF2-40B4-BE49-F238E27FC236}">
                  <a16:creationId xmlns:a16="http://schemas.microsoft.com/office/drawing/2014/main" xmlns="" id="{06C4957D-905B-4D97-8415-489098D3C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" y="1527"/>
              <a:ext cx="198" cy="19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xmlns="" id="{92F76845-ECD2-47E1-A151-1A22E9E17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" y="2219"/>
              <a:ext cx="198" cy="19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50" name="Text Box 47">
              <a:extLst>
                <a:ext uri="{FF2B5EF4-FFF2-40B4-BE49-F238E27FC236}">
                  <a16:creationId xmlns:a16="http://schemas.microsoft.com/office/drawing/2014/main" xmlns="" id="{27FFB1F1-637E-4BD4-99CB-C5359333D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" y="1967"/>
              <a:ext cx="170" cy="227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xmlns="" id="{C22CF1F4-BC63-4C5E-99F3-06AD0E7A6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" y="1644"/>
              <a:ext cx="180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-x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2" name="Text Box 49">
              <a:extLst>
                <a:ext uri="{FF2B5EF4-FFF2-40B4-BE49-F238E27FC236}">
                  <a16:creationId xmlns:a16="http://schemas.microsoft.com/office/drawing/2014/main" xmlns="" id="{5A864611-298F-4E54-BB6A-E79746230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1" y="2319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53" name="Объект 52">
            <a:extLst>
              <a:ext uri="{FF2B5EF4-FFF2-40B4-BE49-F238E27FC236}">
                <a16:creationId xmlns:a16="http://schemas.microsoft.com/office/drawing/2014/main" xmlns="" id="{0F52CA97-94D4-4381-B369-85454CC819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770107"/>
              </p:ext>
            </p:extLst>
          </p:nvPr>
        </p:nvGraphicFramePr>
        <p:xfrm>
          <a:off x="2131505" y="5969245"/>
          <a:ext cx="1012229" cy="38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r:id="rId3" imgW="647700" imgH="241300" progId="Equation.DSMT4">
                  <p:embed/>
                </p:oleObj>
              </mc:Choice>
              <mc:Fallback>
                <p:oleObj r:id="rId3" imgW="647700" imgH="241300" progId="Equation.DSMT4">
                  <p:embed/>
                  <p:pic>
                    <p:nvPicPr>
                      <p:cNvPr id="53" name="Объект 52">
                        <a:extLst>
                          <a:ext uri="{FF2B5EF4-FFF2-40B4-BE49-F238E27FC236}">
                            <a16:creationId xmlns:a16="http://schemas.microsoft.com/office/drawing/2014/main" xmlns="" id="{0F52CA97-94D4-4381-B369-85454CC819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505" y="5969245"/>
                        <a:ext cx="1012229" cy="382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BC82514C-2A7C-4D13-9156-D2DF6DAEBB69}"/>
              </a:ext>
            </a:extLst>
          </p:cNvPr>
          <p:cNvSpPr txBox="1"/>
          <p:nvPr/>
        </p:nvSpPr>
        <p:spPr>
          <a:xfrm>
            <a:off x="4564375" y="5961978"/>
            <a:ext cx="987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(14.1)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6" name="Picture 82" descr="Гармонические колебания — формулы, законы, пример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00" y="2785416"/>
            <a:ext cx="5999083" cy="23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29544" y="2908002"/>
            <a:ext cx="3938016" cy="2194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7F9516E-4C72-4A48-B957-B3113079D5FC}"/>
              </a:ext>
            </a:extLst>
          </p:cNvPr>
          <p:cNvGrpSpPr>
            <a:grpSpLocks/>
          </p:cNvGrpSpPr>
          <p:nvPr/>
        </p:nvGrpSpPr>
        <p:grpSpPr bwMode="auto">
          <a:xfrm>
            <a:off x="3060192" y="1126738"/>
            <a:ext cx="2836292" cy="3818138"/>
            <a:chOff x="5481" y="777"/>
            <a:chExt cx="1795" cy="3440"/>
          </a:xfrm>
        </p:grpSpPr>
        <p:sp>
          <p:nvSpPr>
            <p:cNvPr id="3" name="Text Box 51">
              <a:extLst>
                <a:ext uri="{FF2B5EF4-FFF2-40B4-BE49-F238E27FC236}">
                  <a16:creationId xmlns:a16="http://schemas.microsoft.com/office/drawing/2014/main" xmlns="" id="{7BBB76B7-FFC6-498F-8075-21913A6A9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6" y="3192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Text Box 52">
              <a:extLst>
                <a:ext uri="{FF2B5EF4-FFF2-40B4-BE49-F238E27FC236}">
                  <a16:creationId xmlns:a16="http://schemas.microsoft.com/office/drawing/2014/main" xmlns="" id="{57433CDB-7AFC-43B5-A18C-5EB6D6E31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6" y="197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Freeform 53">
              <a:extLst>
                <a:ext uri="{FF2B5EF4-FFF2-40B4-BE49-F238E27FC236}">
                  <a16:creationId xmlns:a16="http://schemas.microsoft.com/office/drawing/2014/main" xmlns="" id="{AAC252B3-2151-4E7B-92BA-B007F6DC1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" y="2136"/>
              <a:ext cx="4" cy="1317"/>
            </a:xfrm>
            <a:custGeom>
              <a:avLst/>
              <a:gdLst>
                <a:gd name="T0" fmla="*/ 0 w 4"/>
                <a:gd name="T1" fmla="*/ 0 h 1317"/>
                <a:gd name="T2" fmla="*/ 4 w 4"/>
                <a:gd name="T3" fmla="*/ 1317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317">
                  <a:moveTo>
                    <a:pt x="0" y="0"/>
                  </a:moveTo>
                  <a:lnTo>
                    <a:pt x="4" y="13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6" name="Freeform 54">
              <a:extLst>
                <a:ext uri="{FF2B5EF4-FFF2-40B4-BE49-F238E27FC236}">
                  <a16:creationId xmlns:a16="http://schemas.microsoft.com/office/drawing/2014/main" xmlns="" id="{2EEA82DC-475B-434C-A9BD-B0756CD17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" y="909"/>
              <a:ext cx="173" cy="1172"/>
            </a:xfrm>
            <a:custGeom>
              <a:avLst/>
              <a:gdLst>
                <a:gd name="T0" fmla="*/ 159 w 173"/>
                <a:gd name="T1" fmla="*/ 0 h 1172"/>
                <a:gd name="T2" fmla="*/ 0 w 173"/>
                <a:gd name="T3" fmla="*/ 99 h 1172"/>
                <a:gd name="T4" fmla="*/ 159 w 173"/>
                <a:gd name="T5" fmla="*/ 198 h 1172"/>
                <a:gd name="T6" fmla="*/ 0 w 173"/>
                <a:gd name="T7" fmla="*/ 297 h 1172"/>
                <a:gd name="T8" fmla="*/ 159 w 173"/>
                <a:gd name="T9" fmla="*/ 396 h 1172"/>
                <a:gd name="T10" fmla="*/ 0 w 173"/>
                <a:gd name="T11" fmla="*/ 495 h 1172"/>
                <a:gd name="T12" fmla="*/ 159 w 173"/>
                <a:gd name="T13" fmla="*/ 594 h 1172"/>
                <a:gd name="T14" fmla="*/ 0 w 173"/>
                <a:gd name="T15" fmla="*/ 693 h 1172"/>
                <a:gd name="T16" fmla="*/ 159 w 173"/>
                <a:gd name="T17" fmla="*/ 792 h 1172"/>
                <a:gd name="T18" fmla="*/ 0 w 173"/>
                <a:gd name="T19" fmla="*/ 891 h 1172"/>
                <a:gd name="T20" fmla="*/ 159 w 173"/>
                <a:gd name="T21" fmla="*/ 990 h 1172"/>
                <a:gd name="T22" fmla="*/ 82 w 173"/>
                <a:gd name="T23" fmla="*/ 1042 h 1172"/>
                <a:gd name="T24" fmla="*/ 82 w 173"/>
                <a:gd name="T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172">
                  <a:moveTo>
                    <a:pt x="159" y="0"/>
                  </a:moveTo>
                  <a:cubicBezTo>
                    <a:pt x="132" y="17"/>
                    <a:pt x="0" y="66"/>
                    <a:pt x="0" y="99"/>
                  </a:cubicBezTo>
                  <a:cubicBezTo>
                    <a:pt x="0" y="132"/>
                    <a:pt x="159" y="165"/>
                    <a:pt x="159" y="198"/>
                  </a:cubicBezTo>
                  <a:cubicBezTo>
                    <a:pt x="159" y="231"/>
                    <a:pt x="0" y="264"/>
                    <a:pt x="0" y="297"/>
                  </a:cubicBezTo>
                  <a:cubicBezTo>
                    <a:pt x="0" y="330"/>
                    <a:pt x="159" y="363"/>
                    <a:pt x="159" y="396"/>
                  </a:cubicBezTo>
                  <a:cubicBezTo>
                    <a:pt x="159" y="429"/>
                    <a:pt x="0" y="462"/>
                    <a:pt x="0" y="495"/>
                  </a:cubicBezTo>
                  <a:cubicBezTo>
                    <a:pt x="0" y="528"/>
                    <a:pt x="159" y="561"/>
                    <a:pt x="159" y="594"/>
                  </a:cubicBezTo>
                  <a:cubicBezTo>
                    <a:pt x="159" y="627"/>
                    <a:pt x="0" y="660"/>
                    <a:pt x="0" y="693"/>
                  </a:cubicBezTo>
                  <a:cubicBezTo>
                    <a:pt x="0" y="726"/>
                    <a:pt x="159" y="759"/>
                    <a:pt x="159" y="792"/>
                  </a:cubicBezTo>
                  <a:cubicBezTo>
                    <a:pt x="159" y="825"/>
                    <a:pt x="0" y="858"/>
                    <a:pt x="0" y="891"/>
                  </a:cubicBezTo>
                  <a:cubicBezTo>
                    <a:pt x="0" y="924"/>
                    <a:pt x="145" y="965"/>
                    <a:pt x="159" y="990"/>
                  </a:cubicBezTo>
                  <a:cubicBezTo>
                    <a:pt x="173" y="1015"/>
                    <a:pt x="95" y="1012"/>
                    <a:pt x="82" y="1042"/>
                  </a:cubicBezTo>
                  <a:cubicBezTo>
                    <a:pt x="69" y="1072"/>
                    <a:pt x="82" y="1145"/>
                    <a:pt x="82" y="117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oval" w="sm" len="sm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7" name="Oval 55">
              <a:extLst>
                <a:ext uri="{FF2B5EF4-FFF2-40B4-BE49-F238E27FC236}">
                  <a16:creationId xmlns:a16="http://schemas.microsoft.com/office/drawing/2014/main" xmlns="" id="{34D0352D-1B21-41AB-9182-E2104CBF0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" y="2004"/>
              <a:ext cx="198" cy="19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cxnSp>
          <p:nvCxnSpPr>
            <p:cNvPr id="8" name="Line 56">
              <a:extLst>
                <a:ext uri="{FF2B5EF4-FFF2-40B4-BE49-F238E27FC236}">
                  <a16:creationId xmlns:a16="http://schemas.microsoft.com/office/drawing/2014/main" xmlns="" id="{370B2CE6-5932-42A4-BE61-05EA63C66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873" y="677"/>
              <a:ext cx="0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" name="Freeform 57">
              <a:extLst>
                <a:ext uri="{FF2B5EF4-FFF2-40B4-BE49-F238E27FC236}">
                  <a16:creationId xmlns:a16="http://schemas.microsoft.com/office/drawing/2014/main" xmlns="" id="{C834E90B-17B1-4217-B782-C1861FF99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" y="787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0" name="Freeform 58">
              <a:extLst>
                <a:ext uri="{FF2B5EF4-FFF2-40B4-BE49-F238E27FC236}">
                  <a16:creationId xmlns:a16="http://schemas.microsoft.com/office/drawing/2014/main" xmlns="" id="{B084C4D2-F520-4948-AFD3-D0F0E369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" y="796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xmlns="" id="{6401EB88-F43E-4EAA-9308-8B9ACD57E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" y="796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xmlns="" id="{A2C8637B-C99F-476C-9F70-86E94BB6F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" y="796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xmlns="" id="{2807F0C3-CC46-4601-855C-3EA67DEAD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" y="804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4" name="Text Box 62">
              <a:extLst>
                <a:ext uri="{FF2B5EF4-FFF2-40B4-BE49-F238E27FC236}">
                  <a16:creationId xmlns:a16="http://schemas.microsoft.com/office/drawing/2014/main" xmlns="" id="{D8355B7A-8B43-460A-BF06-35C94885B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1" y="317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63">
              <a:extLst>
                <a:ext uri="{FF2B5EF4-FFF2-40B4-BE49-F238E27FC236}">
                  <a16:creationId xmlns:a16="http://schemas.microsoft.com/office/drawing/2014/main" xmlns="" id="{6D5106B6-9FCB-48B2-B43B-36B8FBCDF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1" y="2022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Freeform 64">
              <a:extLst>
                <a:ext uri="{FF2B5EF4-FFF2-40B4-BE49-F238E27FC236}">
                  <a16:creationId xmlns:a16="http://schemas.microsoft.com/office/drawing/2014/main" xmlns="" id="{DCBD6C5D-6EBF-40E3-8AA2-F5A598AB4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2121"/>
              <a:ext cx="1" cy="1332"/>
            </a:xfrm>
            <a:custGeom>
              <a:avLst/>
              <a:gdLst>
                <a:gd name="T0" fmla="*/ 6 w 6"/>
                <a:gd name="T1" fmla="*/ 0 h 1332"/>
                <a:gd name="T2" fmla="*/ 0 w 6"/>
                <a:gd name="T3" fmla="*/ 1332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332">
                  <a:moveTo>
                    <a:pt x="6" y="0"/>
                  </a:moveTo>
                  <a:lnTo>
                    <a:pt x="0" y="13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oval" w="sm" len="sm"/>
              <a:tailEnd type="stealth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xmlns="" id="{E5327B8A-5B44-4F77-BEAC-7C4ABCA5E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7" y="894"/>
              <a:ext cx="175" cy="1659"/>
            </a:xfrm>
            <a:custGeom>
              <a:avLst/>
              <a:gdLst>
                <a:gd name="T0" fmla="*/ 165 w 175"/>
                <a:gd name="T1" fmla="*/ 0 h 1659"/>
                <a:gd name="T2" fmla="*/ 6 w 175"/>
                <a:gd name="T3" fmla="*/ 99 h 1659"/>
                <a:gd name="T4" fmla="*/ 165 w 175"/>
                <a:gd name="T5" fmla="*/ 198 h 1659"/>
                <a:gd name="T6" fmla="*/ 6 w 175"/>
                <a:gd name="T7" fmla="*/ 297 h 1659"/>
                <a:gd name="T8" fmla="*/ 165 w 175"/>
                <a:gd name="T9" fmla="*/ 396 h 1659"/>
                <a:gd name="T10" fmla="*/ 6 w 175"/>
                <a:gd name="T11" fmla="*/ 495 h 1659"/>
                <a:gd name="T12" fmla="*/ 165 w 175"/>
                <a:gd name="T13" fmla="*/ 594 h 1659"/>
                <a:gd name="T14" fmla="*/ 6 w 175"/>
                <a:gd name="T15" fmla="*/ 693 h 1659"/>
                <a:gd name="T16" fmla="*/ 165 w 175"/>
                <a:gd name="T17" fmla="*/ 792 h 1659"/>
                <a:gd name="T18" fmla="*/ 6 w 175"/>
                <a:gd name="T19" fmla="*/ 891 h 1659"/>
                <a:gd name="T20" fmla="*/ 165 w 175"/>
                <a:gd name="T21" fmla="*/ 990 h 1659"/>
                <a:gd name="T22" fmla="*/ 8 w 175"/>
                <a:gd name="T23" fmla="*/ 1074 h 1659"/>
                <a:gd name="T24" fmla="*/ 173 w 175"/>
                <a:gd name="T25" fmla="*/ 1194 h 1659"/>
                <a:gd name="T26" fmla="*/ 13 w 175"/>
                <a:gd name="T27" fmla="*/ 1249 h 1659"/>
                <a:gd name="T28" fmla="*/ 143 w 175"/>
                <a:gd name="T29" fmla="*/ 1349 h 1659"/>
                <a:gd name="T30" fmla="*/ 3 w 175"/>
                <a:gd name="T31" fmla="*/ 1449 h 1659"/>
                <a:gd name="T32" fmla="*/ 163 w 175"/>
                <a:gd name="T33" fmla="*/ 1549 h 1659"/>
                <a:gd name="T34" fmla="*/ 73 w 175"/>
                <a:gd name="T35" fmla="*/ 1659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659">
                  <a:moveTo>
                    <a:pt x="165" y="0"/>
                  </a:moveTo>
                  <a:cubicBezTo>
                    <a:pt x="138" y="17"/>
                    <a:pt x="6" y="66"/>
                    <a:pt x="6" y="99"/>
                  </a:cubicBezTo>
                  <a:cubicBezTo>
                    <a:pt x="6" y="132"/>
                    <a:pt x="165" y="165"/>
                    <a:pt x="165" y="198"/>
                  </a:cubicBezTo>
                  <a:cubicBezTo>
                    <a:pt x="165" y="231"/>
                    <a:pt x="6" y="264"/>
                    <a:pt x="6" y="297"/>
                  </a:cubicBezTo>
                  <a:cubicBezTo>
                    <a:pt x="6" y="330"/>
                    <a:pt x="165" y="363"/>
                    <a:pt x="165" y="396"/>
                  </a:cubicBezTo>
                  <a:cubicBezTo>
                    <a:pt x="165" y="429"/>
                    <a:pt x="6" y="462"/>
                    <a:pt x="6" y="495"/>
                  </a:cubicBezTo>
                  <a:cubicBezTo>
                    <a:pt x="6" y="528"/>
                    <a:pt x="165" y="561"/>
                    <a:pt x="165" y="594"/>
                  </a:cubicBezTo>
                  <a:cubicBezTo>
                    <a:pt x="165" y="627"/>
                    <a:pt x="6" y="660"/>
                    <a:pt x="6" y="693"/>
                  </a:cubicBezTo>
                  <a:cubicBezTo>
                    <a:pt x="6" y="726"/>
                    <a:pt x="165" y="759"/>
                    <a:pt x="165" y="792"/>
                  </a:cubicBezTo>
                  <a:cubicBezTo>
                    <a:pt x="165" y="825"/>
                    <a:pt x="6" y="858"/>
                    <a:pt x="6" y="891"/>
                  </a:cubicBezTo>
                  <a:cubicBezTo>
                    <a:pt x="6" y="924"/>
                    <a:pt x="165" y="960"/>
                    <a:pt x="165" y="990"/>
                  </a:cubicBezTo>
                  <a:cubicBezTo>
                    <a:pt x="165" y="1020"/>
                    <a:pt x="7" y="1040"/>
                    <a:pt x="8" y="1074"/>
                  </a:cubicBezTo>
                  <a:cubicBezTo>
                    <a:pt x="9" y="1108"/>
                    <a:pt x="172" y="1165"/>
                    <a:pt x="173" y="1194"/>
                  </a:cubicBezTo>
                  <a:cubicBezTo>
                    <a:pt x="174" y="1223"/>
                    <a:pt x="18" y="1223"/>
                    <a:pt x="13" y="1249"/>
                  </a:cubicBezTo>
                  <a:cubicBezTo>
                    <a:pt x="8" y="1275"/>
                    <a:pt x="145" y="1316"/>
                    <a:pt x="143" y="1349"/>
                  </a:cubicBezTo>
                  <a:cubicBezTo>
                    <a:pt x="141" y="1382"/>
                    <a:pt x="0" y="1416"/>
                    <a:pt x="3" y="1449"/>
                  </a:cubicBezTo>
                  <a:cubicBezTo>
                    <a:pt x="6" y="1482"/>
                    <a:pt x="151" y="1514"/>
                    <a:pt x="163" y="1549"/>
                  </a:cubicBezTo>
                  <a:cubicBezTo>
                    <a:pt x="175" y="1584"/>
                    <a:pt x="92" y="1636"/>
                    <a:pt x="73" y="165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8" name="Oval 66">
              <a:extLst>
                <a:ext uri="{FF2B5EF4-FFF2-40B4-BE49-F238E27FC236}">
                  <a16:creationId xmlns:a16="http://schemas.microsoft.com/office/drawing/2014/main" xmlns="" id="{BC4BD92D-84B0-4DE0-B62D-61C61377F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" y="2574"/>
              <a:ext cx="198" cy="19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cxnSp>
          <p:nvCxnSpPr>
            <p:cNvPr id="19" name="Line 67">
              <a:extLst>
                <a:ext uri="{FF2B5EF4-FFF2-40B4-BE49-F238E27FC236}">
                  <a16:creationId xmlns:a16="http://schemas.microsoft.com/office/drawing/2014/main" xmlns="" id="{86D77C10-F16B-48EA-B524-E2B5DA2341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863" y="667"/>
              <a:ext cx="0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" name="Freeform 68">
              <a:extLst>
                <a:ext uri="{FF2B5EF4-FFF2-40B4-BE49-F238E27FC236}">
                  <a16:creationId xmlns:a16="http://schemas.microsoft.com/office/drawing/2014/main" xmlns="" id="{AFECB9CA-D1DE-403B-A997-5ABBE79B9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" y="777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1" name="Freeform 69">
              <a:extLst>
                <a:ext uri="{FF2B5EF4-FFF2-40B4-BE49-F238E27FC236}">
                  <a16:creationId xmlns:a16="http://schemas.microsoft.com/office/drawing/2014/main" xmlns="" id="{EDF6710B-3980-42CE-8646-64A6A46A3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9" y="786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xmlns="" id="{B5E73BAD-1779-44BD-8A29-D634CA56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" y="786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xmlns="" id="{3CC7978D-5ED4-43BE-A78A-A18C6A458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786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4" name="Freeform 72">
              <a:extLst>
                <a:ext uri="{FF2B5EF4-FFF2-40B4-BE49-F238E27FC236}">
                  <a16:creationId xmlns:a16="http://schemas.microsoft.com/office/drawing/2014/main" xmlns="" id="{5411A892-C854-4998-95AE-85F8B695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" y="794"/>
              <a:ext cx="113" cy="113"/>
            </a:xfrm>
            <a:custGeom>
              <a:avLst/>
              <a:gdLst>
                <a:gd name="T0" fmla="*/ 109 w 109"/>
                <a:gd name="T1" fmla="*/ 0 h 107"/>
                <a:gd name="T2" fmla="*/ 0 w 109"/>
                <a:gd name="T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9" h="107">
                  <a:moveTo>
                    <a:pt x="109" y="0"/>
                  </a:moveTo>
                  <a:lnTo>
                    <a:pt x="0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5" name="Freeform 73">
              <a:extLst>
                <a:ext uri="{FF2B5EF4-FFF2-40B4-BE49-F238E27FC236}">
                  <a16:creationId xmlns:a16="http://schemas.microsoft.com/office/drawing/2014/main" xmlns="" id="{8E9ED942-B08C-4852-888B-1DA67D093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" y="2652"/>
              <a:ext cx="1" cy="465"/>
            </a:xfrm>
            <a:custGeom>
              <a:avLst/>
              <a:gdLst>
                <a:gd name="T0" fmla="*/ 0 w 1"/>
                <a:gd name="T1" fmla="*/ 0 h 465"/>
                <a:gd name="T2" fmla="*/ 0 w 1"/>
                <a:gd name="T3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65">
                  <a:moveTo>
                    <a:pt x="0" y="0"/>
                  </a:moveTo>
                  <a:lnTo>
                    <a:pt x="0" y="4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6" name="Freeform 74">
              <a:extLst>
                <a:ext uri="{FF2B5EF4-FFF2-40B4-BE49-F238E27FC236}">
                  <a16:creationId xmlns:a16="http://schemas.microsoft.com/office/drawing/2014/main" xmlns="" id="{98C73B36-3185-45BC-87DE-A4C259D39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" y="2217"/>
              <a:ext cx="1" cy="441"/>
            </a:xfrm>
            <a:custGeom>
              <a:avLst/>
              <a:gdLst>
                <a:gd name="T0" fmla="*/ 0 w 5"/>
                <a:gd name="T1" fmla="*/ 441 h 441"/>
                <a:gd name="T2" fmla="*/ 5 w 5"/>
                <a:gd name="T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41">
                  <a:moveTo>
                    <a:pt x="0" y="441"/>
                  </a:move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 type="oval" w="sm" len="sm"/>
              <a:tailEnd type="stealth" w="sm" len="lg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7" name="Text Box 75">
              <a:extLst>
                <a:ext uri="{FF2B5EF4-FFF2-40B4-BE49-F238E27FC236}">
                  <a16:creationId xmlns:a16="http://schemas.microsoft.com/office/drawing/2014/main" xmlns="" id="{0D57C8ED-D567-4849-9700-67FCCFDC1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1" y="2237"/>
              <a:ext cx="170" cy="227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76">
              <a:extLst>
                <a:ext uri="{FF2B5EF4-FFF2-40B4-BE49-F238E27FC236}">
                  <a16:creationId xmlns:a16="http://schemas.microsoft.com/office/drawing/2014/main" xmlns="" id="{51A79819-6B4A-4887-8F3B-D04CD7F02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6" y="2877"/>
              <a:ext cx="305" cy="312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1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77">
              <a:extLst>
                <a:ext uri="{FF2B5EF4-FFF2-40B4-BE49-F238E27FC236}">
                  <a16:creationId xmlns:a16="http://schemas.microsoft.com/office/drawing/2014/main" xmlns="" id="{8319CAB1-4CE9-4B8F-819E-F97A42B05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0" y="2216"/>
              <a:ext cx="255" cy="327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78">
              <a:extLst>
                <a:ext uri="{FF2B5EF4-FFF2-40B4-BE49-F238E27FC236}">
                  <a16:creationId xmlns:a16="http://schemas.microsoft.com/office/drawing/2014/main" xmlns="" id="{C32E83EE-FB45-42A2-A343-BF6C876BA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" y="1482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79">
              <a:extLst>
                <a:ext uri="{FF2B5EF4-FFF2-40B4-BE49-F238E27FC236}">
                  <a16:creationId xmlns:a16="http://schemas.microsoft.com/office/drawing/2014/main" xmlns="" id="{CD19FBDF-BFA0-4A0A-910A-A7D244E71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1" y="1527"/>
              <a:ext cx="125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80">
              <a:extLst>
                <a:ext uri="{FF2B5EF4-FFF2-40B4-BE49-F238E27FC236}">
                  <a16:creationId xmlns:a16="http://schemas.microsoft.com/office/drawing/2014/main" xmlns="" id="{E1048D7B-A565-4F58-B1AF-43CB90B2C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" y="3917"/>
              <a:ext cx="1400" cy="30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kk-KZ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14.2 - сурет</a:t>
              </a:r>
            </a:p>
            <a:p>
              <a:r>
                <a:rPr lang="ru-RU" sz="16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kk-KZ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9A89DD-B526-46A5-A74B-500F124D861A}"/>
              </a:ext>
            </a:extLst>
          </p:cNvPr>
          <p:cNvSpPr txBox="1"/>
          <p:nvPr/>
        </p:nvSpPr>
        <p:spPr>
          <a:xfrm>
            <a:off x="3784598" y="5310109"/>
            <a:ext cx="973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mg=k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kk-K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kk-K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kk-KZ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AF2738A-BD0F-4430-9A5A-B2EC06DF586B}"/>
              </a:ext>
            </a:extLst>
          </p:cNvPr>
          <p:cNvSpPr txBox="1"/>
          <p:nvPr/>
        </p:nvSpPr>
        <p:spPr>
          <a:xfrm>
            <a:off x="6789012" y="5310109"/>
            <a:ext cx="890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(14.2)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xmlns="" id="{73C2718D-8CC2-4F6B-BE96-ECDB283B1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70116"/>
              </p:ext>
            </p:extLst>
          </p:nvPr>
        </p:nvGraphicFramePr>
        <p:xfrm>
          <a:off x="2789367" y="5919390"/>
          <a:ext cx="34131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2577960" imgH="266400" progId="Equation.DSMT4">
                  <p:embed/>
                </p:oleObj>
              </mc:Choice>
              <mc:Fallback>
                <p:oleObj name="Equation" r:id="rId3" imgW="2577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367" y="5919390"/>
                        <a:ext cx="3413125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6EA21FA-CF96-4C03-AE03-9A73D61AB034}"/>
              </a:ext>
            </a:extLst>
          </p:cNvPr>
          <p:cNvSpPr txBox="1"/>
          <p:nvPr/>
        </p:nvSpPr>
        <p:spPr>
          <a:xfrm>
            <a:off x="6789012" y="5902483"/>
            <a:ext cx="890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(14.3)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62" y="1525640"/>
            <a:ext cx="1892294" cy="3311514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906291" y="4729432"/>
            <a:ext cx="6591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i.gifer.com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6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62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4" grpId="1"/>
      <p:bldP spid="36" grpId="0"/>
      <p:bldP spid="36" grpId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5867EA-0B81-4F3C-84A9-FFCF410380EC}"/>
              </a:ext>
            </a:extLst>
          </p:cNvPr>
          <p:cNvSpPr txBox="1"/>
          <p:nvPr/>
        </p:nvSpPr>
        <p:spPr>
          <a:xfrm>
            <a:off x="702795" y="905388"/>
            <a:ext cx="4404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Математикалық маятник қозғалысы</a:t>
            </a:r>
            <a:endParaRPr lang="kk-K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F22EE23-F520-486D-A7B4-C8E2B04101A1}"/>
              </a:ext>
            </a:extLst>
          </p:cNvPr>
          <p:cNvGrpSpPr>
            <a:grpSpLocks/>
          </p:cNvGrpSpPr>
          <p:nvPr/>
        </p:nvGrpSpPr>
        <p:grpSpPr bwMode="auto">
          <a:xfrm>
            <a:off x="1805564" y="1716164"/>
            <a:ext cx="2934051" cy="3050157"/>
            <a:chOff x="8556" y="786"/>
            <a:chExt cx="2259" cy="2956"/>
          </a:xfrm>
        </p:grpSpPr>
        <p:sp>
          <p:nvSpPr>
            <p:cNvPr id="6" name="Text Box 82">
              <a:extLst>
                <a:ext uri="{FF2B5EF4-FFF2-40B4-BE49-F238E27FC236}">
                  <a16:creationId xmlns:a16="http://schemas.microsoft.com/office/drawing/2014/main" xmlns="" id="{1E85242A-A92D-4018-B2C4-9B2849DA9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6" y="3443"/>
              <a:ext cx="160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kk-KZ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14.3 - сурет</a:t>
              </a:r>
            </a:p>
            <a:p>
              <a:r>
                <a:rPr lang="ru-RU" sz="16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kk-KZ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ru-RU" sz="16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kk-KZ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83">
              <a:extLst>
                <a:ext uri="{FF2B5EF4-FFF2-40B4-BE49-F238E27FC236}">
                  <a16:creationId xmlns:a16="http://schemas.microsoft.com/office/drawing/2014/main" xmlns="" id="{08B6B6B8-57A4-431D-BFC0-4A1A4E4D9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6" y="3120"/>
              <a:ext cx="12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 Box 84">
              <a:extLst>
                <a:ext uri="{FF2B5EF4-FFF2-40B4-BE49-F238E27FC236}">
                  <a16:creationId xmlns:a16="http://schemas.microsoft.com/office/drawing/2014/main" xmlns="" id="{7E5EF413-32C9-478B-82F6-47E212C67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1" y="2628"/>
              <a:ext cx="17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ru-RU" sz="1600" dirty="0">
                  <a:effectLst/>
                  <a:latin typeface="KZ Times New Roman"/>
                  <a:ea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ru-RU" sz="1000" dirty="0">
                  <a:effectLst/>
                  <a:latin typeface="KZ Times New Roman"/>
                  <a:ea typeface="Times New Roman" panose="02020603050405020304" pitchFamily="18" charset="0"/>
                </a:rPr>
                <a:t> 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85">
              <a:extLst>
                <a:ext uri="{FF2B5EF4-FFF2-40B4-BE49-F238E27FC236}">
                  <a16:creationId xmlns:a16="http://schemas.microsoft.com/office/drawing/2014/main" xmlns="" id="{43FE941B-B4AA-4FA9-ACEB-6FE8F1A7C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6" y="2958"/>
              <a:ext cx="30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Line 86">
              <a:extLst>
                <a:ext uri="{FF2B5EF4-FFF2-40B4-BE49-F238E27FC236}">
                  <a16:creationId xmlns:a16="http://schemas.microsoft.com/office/drawing/2014/main" xmlns="" id="{4097538B-D430-4218-9FD8-4564B9351F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01" y="2505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87">
              <a:extLst>
                <a:ext uri="{FF2B5EF4-FFF2-40B4-BE49-F238E27FC236}">
                  <a16:creationId xmlns:a16="http://schemas.microsoft.com/office/drawing/2014/main" xmlns="" id="{CA86549E-BAB6-4031-AD8B-E99A49B78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" y="2511"/>
              <a:ext cx="1905" cy="615"/>
            </a:xfrm>
            <a:custGeom>
              <a:avLst/>
              <a:gdLst>
                <a:gd name="T0" fmla="*/ 0 w 1905"/>
                <a:gd name="T1" fmla="*/ 0 h 615"/>
                <a:gd name="T2" fmla="*/ 1905 w 1905"/>
                <a:gd name="T3" fmla="*/ 615 h 6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05" h="615">
                  <a:moveTo>
                    <a:pt x="0" y="0"/>
                  </a:moveTo>
                  <a:lnTo>
                    <a:pt x="1905" y="6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3" name="Freeform 88">
              <a:extLst>
                <a:ext uri="{FF2B5EF4-FFF2-40B4-BE49-F238E27FC236}">
                  <a16:creationId xmlns:a16="http://schemas.microsoft.com/office/drawing/2014/main" xmlns="" id="{BF69ED8E-4945-4A84-8E97-9420DE8F4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" y="789"/>
              <a:ext cx="938" cy="1718"/>
            </a:xfrm>
            <a:custGeom>
              <a:avLst/>
              <a:gdLst>
                <a:gd name="T0" fmla="*/ 0 w 938"/>
                <a:gd name="T1" fmla="*/ 1718 h 1718"/>
                <a:gd name="T2" fmla="*/ 938 w 938"/>
                <a:gd name="T3" fmla="*/ 0 h 17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38" h="1718">
                  <a:moveTo>
                    <a:pt x="0" y="1718"/>
                  </a:moveTo>
                  <a:lnTo>
                    <a:pt x="93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4" name="Freeform 89">
              <a:extLst>
                <a:ext uri="{FF2B5EF4-FFF2-40B4-BE49-F238E27FC236}">
                  <a16:creationId xmlns:a16="http://schemas.microsoft.com/office/drawing/2014/main" xmlns="" id="{6AB58B8B-DD35-4B6D-ABC3-7C7A12E6E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3" y="1731"/>
              <a:ext cx="422" cy="782"/>
            </a:xfrm>
            <a:custGeom>
              <a:avLst/>
              <a:gdLst>
                <a:gd name="T0" fmla="*/ 0 w 422"/>
                <a:gd name="T1" fmla="*/ 782 h 782"/>
                <a:gd name="T2" fmla="*/ 422 w 422"/>
                <a:gd name="T3" fmla="*/ 0 h 7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2" h="782">
                  <a:moveTo>
                    <a:pt x="0" y="782"/>
                  </a:moveTo>
                  <a:lnTo>
                    <a:pt x="4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5" name="Freeform 90">
              <a:extLst>
                <a:ext uri="{FF2B5EF4-FFF2-40B4-BE49-F238E27FC236}">
                  <a16:creationId xmlns:a16="http://schemas.microsoft.com/office/drawing/2014/main" xmlns="" id="{9C6313D1-FA9D-48D8-98DE-43D62C202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" y="786"/>
              <a:ext cx="1" cy="1950"/>
            </a:xfrm>
            <a:custGeom>
              <a:avLst/>
              <a:gdLst>
                <a:gd name="T0" fmla="*/ 0 w 1"/>
                <a:gd name="T1" fmla="*/ 1950 h 1950"/>
                <a:gd name="T2" fmla="*/ 0 w 1"/>
                <a:gd name="T3" fmla="*/ 0 h 19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950">
                  <a:moveTo>
                    <a:pt x="0" y="195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6" name="Oval 91">
              <a:extLst>
                <a:ext uri="{FF2B5EF4-FFF2-40B4-BE49-F238E27FC236}">
                  <a16:creationId xmlns:a16="http://schemas.microsoft.com/office/drawing/2014/main" xmlns="" id="{6F4514BF-C222-4329-A6B1-6FAAA22AE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" y="2400"/>
              <a:ext cx="198" cy="19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7" name="Freeform 92">
              <a:extLst>
                <a:ext uri="{FF2B5EF4-FFF2-40B4-BE49-F238E27FC236}">
                  <a16:creationId xmlns:a16="http://schemas.microsoft.com/office/drawing/2014/main" xmlns="" id="{B53D9D76-8C9A-4A05-8AB3-47406EA3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" y="2505"/>
              <a:ext cx="1779" cy="254"/>
            </a:xfrm>
            <a:custGeom>
              <a:avLst/>
              <a:gdLst>
                <a:gd name="T0" fmla="*/ 0 w 1779"/>
                <a:gd name="T1" fmla="*/ 0 h 254"/>
                <a:gd name="T2" fmla="*/ 969 w 1779"/>
                <a:gd name="T3" fmla="*/ 236 h 254"/>
                <a:gd name="T4" fmla="*/ 1779 w 1779"/>
                <a:gd name="T5" fmla="*/ 111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79" h="254">
                  <a:moveTo>
                    <a:pt x="0" y="0"/>
                  </a:moveTo>
                  <a:cubicBezTo>
                    <a:pt x="161" y="39"/>
                    <a:pt x="673" y="218"/>
                    <a:pt x="969" y="236"/>
                  </a:cubicBezTo>
                  <a:cubicBezTo>
                    <a:pt x="1265" y="254"/>
                    <a:pt x="1610" y="137"/>
                    <a:pt x="1779" y="11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8" name="Freeform 93">
              <a:extLst>
                <a:ext uri="{FF2B5EF4-FFF2-40B4-BE49-F238E27FC236}">
                  <a16:creationId xmlns:a16="http://schemas.microsoft.com/office/drawing/2014/main" xmlns="" id="{E44CA97A-AB8F-4CDE-85BF-1D2441867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" y="2586"/>
              <a:ext cx="240" cy="600"/>
            </a:xfrm>
            <a:custGeom>
              <a:avLst/>
              <a:gdLst>
                <a:gd name="T0" fmla="*/ 240 w 240"/>
                <a:gd name="T1" fmla="*/ 0 h 600"/>
                <a:gd name="T2" fmla="*/ 0 w 240"/>
                <a:gd name="T3" fmla="*/ 600 h 6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0" h="600">
                  <a:moveTo>
                    <a:pt x="240" y="0"/>
                  </a:moveTo>
                  <a:lnTo>
                    <a:pt x="0" y="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9" name="Freeform 94">
              <a:extLst>
                <a:ext uri="{FF2B5EF4-FFF2-40B4-BE49-F238E27FC236}">
                  <a16:creationId xmlns:a16="http://schemas.microsoft.com/office/drawing/2014/main" xmlns="" id="{4B929B90-E002-48B3-B8F2-5B59F212E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" y="2886"/>
              <a:ext cx="110" cy="55"/>
            </a:xfrm>
            <a:custGeom>
              <a:avLst/>
              <a:gdLst>
                <a:gd name="T0" fmla="*/ 0 w 110"/>
                <a:gd name="T1" fmla="*/ 25 h 55"/>
                <a:gd name="T2" fmla="*/ 60 w 110"/>
                <a:gd name="T3" fmla="*/ 5 h 55"/>
                <a:gd name="T4" fmla="*/ 110 w 110"/>
                <a:gd name="T5" fmla="*/ 55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55">
                  <a:moveTo>
                    <a:pt x="0" y="25"/>
                  </a:moveTo>
                  <a:cubicBezTo>
                    <a:pt x="10" y="22"/>
                    <a:pt x="42" y="0"/>
                    <a:pt x="60" y="5"/>
                  </a:cubicBezTo>
                  <a:cubicBezTo>
                    <a:pt x="78" y="10"/>
                    <a:pt x="100" y="45"/>
                    <a:pt x="110" y="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0" name="Freeform 95">
              <a:extLst>
                <a:ext uri="{FF2B5EF4-FFF2-40B4-BE49-F238E27FC236}">
                  <a16:creationId xmlns:a16="http://schemas.microsoft.com/office/drawing/2014/main" xmlns="" id="{590DB5C6-E55F-4DBD-B407-B19DB90A0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0" y="1111"/>
              <a:ext cx="170" cy="30"/>
            </a:xfrm>
            <a:custGeom>
              <a:avLst/>
              <a:gdLst>
                <a:gd name="T0" fmla="*/ 0 w 170"/>
                <a:gd name="T1" fmla="*/ 0 h 30"/>
                <a:gd name="T2" fmla="*/ 80 w 170"/>
                <a:gd name="T3" fmla="*/ 30 h 30"/>
                <a:gd name="T4" fmla="*/ 170 w 17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0" h="30">
                  <a:moveTo>
                    <a:pt x="0" y="0"/>
                  </a:moveTo>
                  <a:cubicBezTo>
                    <a:pt x="13" y="5"/>
                    <a:pt x="52" y="30"/>
                    <a:pt x="80" y="30"/>
                  </a:cubicBezTo>
                  <a:cubicBezTo>
                    <a:pt x="108" y="30"/>
                    <a:pt x="151" y="6"/>
                    <a:pt x="17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1" name="Text Box 96">
              <a:extLst>
                <a:ext uri="{FF2B5EF4-FFF2-40B4-BE49-F238E27FC236}">
                  <a16:creationId xmlns:a16="http://schemas.microsoft.com/office/drawing/2014/main" xmlns="" id="{0767EC0D-29FB-4EC7-BE89-0D350A190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1" y="1115"/>
              <a:ext cx="17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ru-RU" sz="1600" dirty="0">
                  <a:effectLst/>
                  <a:latin typeface="KZ Times New Roman"/>
                  <a:ea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ru-RU" sz="1000" dirty="0">
                  <a:effectLst/>
                  <a:latin typeface="KZ Times New Roman"/>
                  <a:ea typeface="Times New Roman" panose="02020603050405020304" pitchFamily="18" charset="0"/>
                </a:rPr>
                <a:t> 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116">
              <a:extLst>
                <a:ext uri="{FF2B5EF4-FFF2-40B4-BE49-F238E27FC236}">
                  <a16:creationId xmlns:a16="http://schemas.microsoft.com/office/drawing/2014/main" xmlns="" id="{A67D1232-22F6-4D13-93E0-F9DB83E4F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1" y="2578"/>
              <a:ext cx="22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­­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98">
              <a:extLst>
                <a:ext uri="{FF2B5EF4-FFF2-40B4-BE49-F238E27FC236}">
                  <a16:creationId xmlns:a16="http://schemas.microsoft.com/office/drawing/2014/main" xmlns="" id="{55CFE949-3C67-4B3F-96A4-E7F281D4D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4" y="2631"/>
              <a:ext cx="12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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9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99">
              <a:extLst>
                <a:ext uri="{FF2B5EF4-FFF2-40B4-BE49-F238E27FC236}">
                  <a16:creationId xmlns:a16="http://schemas.microsoft.com/office/drawing/2014/main" xmlns="" id="{D38106A1-F324-43F7-9913-6083A6052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6" y="2845"/>
              <a:ext cx="12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100">
              <a:extLst>
                <a:ext uri="{FF2B5EF4-FFF2-40B4-BE49-F238E27FC236}">
                  <a16:creationId xmlns:a16="http://schemas.microsoft.com/office/drawing/2014/main" xmlns="" id="{3CD6BB1F-CE08-4994-BE35-6A001FF28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1" y="1738"/>
              <a:ext cx="21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49580" indent="-449580"/>
              <a:r>
                <a: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kk-K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D73365C-A789-4DDF-B199-449DE918F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643910"/>
              </p:ext>
            </p:extLst>
          </p:nvPr>
        </p:nvGraphicFramePr>
        <p:xfrm>
          <a:off x="1283321" y="5315600"/>
          <a:ext cx="1738059" cy="34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r:id="rId3" imgW="1219200" imgH="228600" progId="Equation.DSMT4">
                  <p:embed/>
                </p:oleObj>
              </mc:Choice>
              <mc:Fallback>
                <p:oleObj r:id="rId3" imgW="1219200" imgH="22860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xmlns="" id="{9D73365C-A789-4DDF-B199-449DE918F5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3321" y="5315600"/>
                        <a:ext cx="1738059" cy="348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579D324-AF59-4270-90DD-1DDAF7BE2F64}"/>
                  </a:ext>
                </a:extLst>
              </p:cNvPr>
              <p:cNvSpPr txBox="1"/>
              <p:nvPr/>
            </p:nvSpPr>
            <p:spPr>
              <a:xfrm>
                <a:off x="802232" y="5720611"/>
                <a:ext cx="2587901" cy="566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kk-KZ" i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kk-KZ" i="0">
                          <a:latin typeface="Cambria Math" panose="02040503050406030204" pitchFamily="18" charset="0"/>
                        </a:rPr>
                        <m:t>=− </m:t>
                      </m:r>
                      <m:r>
                        <a:rPr lang="kk-KZ" i="1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kk-K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kk-KZ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kk-KZ" i="0">
                          <a:latin typeface="Cambria Math" panose="02040503050406030204" pitchFamily="18" charset="0"/>
                        </a:rPr>
                        <m:t> = −</m:t>
                      </m:r>
                      <m:r>
                        <a:rPr lang="kk-KZ" i="1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kk-KZ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579D324-AF59-4270-90DD-1DDAF7BE2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2" y="5720611"/>
                <a:ext cx="2587901" cy="5666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051826-4BBF-4B70-BA66-86BA3A9A3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389" y="5818487"/>
            <a:ext cx="5787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kk-K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</a:t>
            </a:r>
            <a:r>
              <a:rPr kumimoji="0" lang="kk-KZ" altLang="kk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</a:t>
            </a:r>
            <a:endParaRPr kumimoji="0" lang="kk-KZ" altLang="kk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xmlns="" id="{FCB4A7B1-C365-4BF5-8B22-EB998D3D8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028151"/>
              </p:ext>
            </p:extLst>
          </p:nvPr>
        </p:nvGraphicFramePr>
        <p:xfrm>
          <a:off x="6777249" y="5827261"/>
          <a:ext cx="578736" cy="32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r:id="rId6" imgW="444307" imgH="241195" progId="Equation.DSMT4">
                  <p:embed/>
                </p:oleObj>
              </mc:Choice>
              <mc:Fallback>
                <p:oleObj r:id="rId6" imgW="444307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249" y="5827261"/>
                        <a:ext cx="578736" cy="326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2F9A7B8-1409-45F3-A582-655D5BDC53DF}"/>
              </a:ext>
            </a:extLst>
          </p:cNvPr>
          <p:cNvSpPr txBox="1"/>
          <p:nvPr/>
        </p:nvSpPr>
        <p:spPr>
          <a:xfrm>
            <a:off x="4326863" y="5846527"/>
            <a:ext cx="806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(14.4)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79F0BE-80B9-495C-8C20-921690BD8A1D}"/>
              </a:ext>
            </a:extLst>
          </p:cNvPr>
          <p:cNvSpPr txBox="1"/>
          <p:nvPr/>
        </p:nvSpPr>
        <p:spPr>
          <a:xfrm>
            <a:off x="9784723" y="5917973"/>
            <a:ext cx="806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(14.5)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49" y="1494572"/>
            <a:ext cx="3543753" cy="34340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14439" y="5158135"/>
            <a:ext cx="7617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i.pinimg.com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6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3" grpId="0"/>
      <p:bldP spid="30" grpId="0"/>
      <p:bldP spid="30" grpId="1"/>
      <p:bldP spid="31" grpId="0"/>
      <p:bldP spid="31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326AEAFA-C5BB-4463-A8D6-FACA4AC35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105394"/>
              </p:ext>
            </p:extLst>
          </p:nvPr>
        </p:nvGraphicFramePr>
        <p:xfrm>
          <a:off x="6703505" y="2951160"/>
          <a:ext cx="10906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3" imgW="825480" imgH="482400" progId="Equation.DSMT4">
                  <p:embed/>
                </p:oleObj>
              </mc:Choice>
              <mc:Fallback>
                <p:oleObj name="Equation" r:id="rId3" imgW="8254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3505" y="2951160"/>
                        <a:ext cx="1090613" cy="64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670BAD68-3D68-4DBD-88CD-51C9FE5DE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95498"/>
              </p:ext>
            </p:extLst>
          </p:nvPr>
        </p:nvGraphicFramePr>
        <p:xfrm>
          <a:off x="1485322" y="3036090"/>
          <a:ext cx="892509" cy="7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5" imgW="558800" imgH="457200" progId="Equation.DSMT4">
                  <p:embed/>
                </p:oleObj>
              </mc:Choice>
              <mc:Fallback>
                <p:oleObj r:id="rId5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322" y="3036090"/>
                        <a:ext cx="892509" cy="72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3904FBE-C26A-4C75-9BBE-5BCE6740A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432890"/>
              </p:ext>
            </p:extLst>
          </p:nvPr>
        </p:nvGraphicFramePr>
        <p:xfrm>
          <a:off x="1252727" y="4283366"/>
          <a:ext cx="13573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7" imgW="1028520" imgH="482400" progId="Equation.DSMT4">
                  <p:embed/>
                </p:oleObj>
              </mc:Choice>
              <mc:Fallback>
                <p:oleObj name="Equation" r:id="rId7" imgW="1028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727" y="4283366"/>
                        <a:ext cx="1357313" cy="64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E1BAFC-DACD-4A0E-A485-1D537E202310}"/>
              </a:ext>
            </a:extLst>
          </p:cNvPr>
          <p:cNvSpPr txBox="1"/>
          <p:nvPr/>
        </p:nvSpPr>
        <p:spPr>
          <a:xfrm>
            <a:off x="9886743" y="3089551"/>
            <a:ext cx="860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(14.6)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DABEB2-ACCF-48B1-A4DA-686B7852384E}"/>
              </a:ext>
            </a:extLst>
          </p:cNvPr>
          <p:cNvSpPr txBox="1"/>
          <p:nvPr/>
        </p:nvSpPr>
        <p:spPr>
          <a:xfrm>
            <a:off x="4257696" y="3089551"/>
            <a:ext cx="860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(14.7)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40BF4A-041C-4590-830E-022A07FDD3A1}"/>
              </a:ext>
            </a:extLst>
          </p:cNvPr>
          <p:cNvSpPr txBox="1"/>
          <p:nvPr/>
        </p:nvSpPr>
        <p:spPr>
          <a:xfrm>
            <a:off x="4257696" y="4335771"/>
            <a:ext cx="860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(14.8)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3375" y="5089590"/>
            <a:ext cx="4815840" cy="984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Гармоникалық тербелістер тудыратын жүйе - сызықтық немесе гармоникалық осциллятор.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8095" y="1552190"/>
            <a:ext cx="4870704" cy="937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Тербелетін шама синус немесе косинус заңдарымен өзгеретін қозғалыс – гармоникалық тербеліс.</a:t>
            </a:r>
          </a:p>
        </p:txBody>
      </p:sp>
      <p:pic>
        <p:nvPicPr>
          <p:cNvPr id="7170" name="Picture 2" descr="Гармонический осциллятор - это... Что такое Гармонический осциллятор?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24" y="4335771"/>
            <a:ext cx="5715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6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7A01DE12-396A-4EF1-AB8F-F23D6639B3AC}"/>
              </a:ext>
            </a:extLst>
          </p:cNvPr>
          <p:cNvGrpSpPr>
            <a:grpSpLocks/>
          </p:cNvGrpSpPr>
          <p:nvPr/>
        </p:nvGrpSpPr>
        <p:grpSpPr bwMode="auto">
          <a:xfrm>
            <a:off x="1953833" y="1400578"/>
            <a:ext cx="2256332" cy="2078694"/>
            <a:chOff x="1371" y="4119"/>
            <a:chExt cx="2520" cy="2491"/>
          </a:xfrm>
        </p:grpSpPr>
        <p:sp>
          <p:nvSpPr>
            <p:cNvPr id="4" name="Oval 102">
              <a:extLst>
                <a:ext uri="{FF2B5EF4-FFF2-40B4-BE49-F238E27FC236}">
                  <a16:creationId xmlns:a16="http://schemas.microsoft.com/office/drawing/2014/main" xmlns="" id="{C8BCCE59-C759-49A6-8CEE-5B04EB04D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4119"/>
              <a:ext cx="1984" cy="198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 dirty="0"/>
            </a:p>
          </p:txBody>
        </p:sp>
        <p:sp>
          <p:nvSpPr>
            <p:cNvPr id="5" name="Text Box 103">
              <a:extLst>
                <a:ext uri="{FF2B5EF4-FFF2-40B4-BE49-F238E27FC236}">
                  <a16:creationId xmlns:a16="http://schemas.microsoft.com/office/drawing/2014/main" xmlns="" id="{717A9D7E-B4F7-49A0-9073-BA2F81E6E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494"/>
              <a:ext cx="249" cy="28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000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Text Box 104">
              <a:extLst>
                <a:ext uri="{FF2B5EF4-FFF2-40B4-BE49-F238E27FC236}">
                  <a16:creationId xmlns:a16="http://schemas.microsoft.com/office/drawing/2014/main" xmlns="" id="{CA99FD46-007D-43EE-BD46-6BBEDFE17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7" y="4485"/>
              <a:ext cx="249" cy="249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 Box 105">
              <a:extLst>
                <a:ext uri="{FF2B5EF4-FFF2-40B4-BE49-F238E27FC236}">
                  <a16:creationId xmlns:a16="http://schemas.microsoft.com/office/drawing/2014/main" xmlns="" id="{CB698EBC-2D69-40AC-93C1-2111A596E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" y="4365"/>
              <a:ext cx="170" cy="249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 Box 106">
              <a:extLst>
                <a:ext uri="{FF2B5EF4-FFF2-40B4-BE49-F238E27FC236}">
                  <a16:creationId xmlns:a16="http://schemas.microsoft.com/office/drawing/2014/main" xmlns="" id="{41F7F248-F6CC-4729-AD49-D657BC727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5035"/>
              <a:ext cx="125" cy="249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107">
              <a:extLst>
                <a:ext uri="{FF2B5EF4-FFF2-40B4-BE49-F238E27FC236}">
                  <a16:creationId xmlns:a16="http://schemas.microsoft.com/office/drawing/2014/main" xmlns="" id="{EEBCB178-6344-4117-AA61-EE91177FF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3" y="4824"/>
              <a:ext cx="198" cy="28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rPr>
                <a:t>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Line 108">
              <a:extLst>
                <a:ext uri="{FF2B5EF4-FFF2-40B4-BE49-F238E27FC236}">
                  <a16:creationId xmlns:a16="http://schemas.microsoft.com/office/drawing/2014/main" xmlns="" id="{AA00ED10-AF8E-4CB5-881C-D8DEEB7DA9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" y="5109"/>
              <a:ext cx="252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lg"/>
            </a:ln>
          </p:spPr>
        </p:cxnSp>
        <p:sp>
          <p:nvSpPr>
            <p:cNvPr id="11" name="Freeform 109">
              <a:extLst>
                <a:ext uri="{FF2B5EF4-FFF2-40B4-BE49-F238E27FC236}">
                  <a16:creationId xmlns:a16="http://schemas.microsoft.com/office/drawing/2014/main" xmlns="" id="{C45EDA11-D78A-4959-88EE-D66205C6E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4570"/>
              <a:ext cx="854" cy="524"/>
            </a:xfrm>
            <a:custGeom>
              <a:avLst/>
              <a:gdLst>
                <a:gd name="T0" fmla="*/ 0 w 854"/>
                <a:gd name="T1" fmla="*/ 524 h 524"/>
                <a:gd name="T2" fmla="*/ 854 w 854"/>
                <a:gd name="T3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4" h="524">
                  <a:moveTo>
                    <a:pt x="0" y="524"/>
                  </a:moveTo>
                  <a:lnTo>
                    <a:pt x="85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oval" w="sm" len="sm"/>
              <a:tailEnd type="stealth" w="sm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12" name="Freeform 110">
              <a:extLst>
                <a:ext uri="{FF2B5EF4-FFF2-40B4-BE49-F238E27FC236}">
                  <a16:creationId xmlns:a16="http://schemas.microsoft.com/office/drawing/2014/main" xmlns="" id="{B8D21E2C-7130-4530-87C0-7522122EF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4940"/>
              <a:ext cx="60" cy="180"/>
            </a:xfrm>
            <a:custGeom>
              <a:avLst/>
              <a:gdLst>
                <a:gd name="T0" fmla="*/ 0 w 60"/>
                <a:gd name="T1" fmla="*/ 0 h 180"/>
                <a:gd name="T2" fmla="*/ 60 w 60"/>
                <a:gd name="T3" fmla="*/ 90 h 180"/>
                <a:gd name="T4" fmla="*/ 60 w 60"/>
                <a:gd name="T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80">
                  <a:moveTo>
                    <a:pt x="0" y="0"/>
                  </a:moveTo>
                  <a:lnTo>
                    <a:pt x="60" y="90"/>
                  </a:lnTo>
                  <a:lnTo>
                    <a:pt x="60" y="1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cxnSp>
          <p:nvCxnSpPr>
            <p:cNvPr id="13" name="Line 111">
              <a:extLst>
                <a:ext uri="{FF2B5EF4-FFF2-40B4-BE49-F238E27FC236}">
                  <a16:creationId xmlns:a16="http://schemas.microsoft.com/office/drawing/2014/main" xmlns="" id="{831C8A92-84CE-436E-AED6-3343BD5C89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21" y="455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oval" w="sm" len="sm"/>
              <a:tailEnd type="oval" w="sm" len="sm"/>
            </a:ln>
          </p:spPr>
        </p:cxnSp>
        <p:sp>
          <p:nvSpPr>
            <p:cNvPr id="14" name="Text Box 112">
              <a:extLst>
                <a:ext uri="{FF2B5EF4-FFF2-40B4-BE49-F238E27FC236}">
                  <a16:creationId xmlns:a16="http://schemas.microsoft.com/office/drawing/2014/main" xmlns="" id="{BE66A2F5-9DE6-4428-8396-8C5071243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" y="6270"/>
              <a:ext cx="1370" cy="34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kk-KZ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14.4 - сурет</a:t>
              </a:r>
            </a:p>
            <a:p>
              <a:r>
                <a:rPr lang="ru-RU" sz="14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kk-K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Text Box 113">
              <a:extLst>
                <a:ext uri="{FF2B5EF4-FFF2-40B4-BE49-F238E27FC236}">
                  <a16:creationId xmlns:a16="http://schemas.microsoft.com/office/drawing/2014/main" xmlns="" id="{A89F2BBF-BB63-4CF5-9237-3C6F91239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" y="5100"/>
              <a:ext cx="198" cy="28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x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114">
              <a:extLst>
                <a:ext uri="{FF2B5EF4-FFF2-40B4-BE49-F238E27FC236}">
                  <a16:creationId xmlns:a16="http://schemas.microsoft.com/office/drawing/2014/main" xmlns="" id="{ADAD98F6-0E63-4974-9115-377217B89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3" y="5104"/>
              <a:ext cx="198" cy="283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x</a:t>
              </a:r>
              <a:endParaRPr lang="kk-K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115">
              <a:extLst>
                <a:ext uri="{FF2B5EF4-FFF2-40B4-BE49-F238E27FC236}">
                  <a16:creationId xmlns:a16="http://schemas.microsoft.com/office/drawing/2014/main" xmlns="" id="{ECF61EDE-91F5-441D-892E-E25C43551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3" y="5161"/>
              <a:ext cx="198" cy="170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0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endParaRPr lang="kk-KZ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116">
              <a:extLst>
                <a:ext uri="{FF2B5EF4-FFF2-40B4-BE49-F238E27FC236}">
                  <a16:creationId xmlns:a16="http://schemas.microsoft.com/office/drawing/2014/main" xmlns="" id="{D43F8EC3-6908-41DE-9E87-5ABAC2B5F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1" y="4314"/>
              <a:ext cx="170" cy="249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b="0" i="1" ker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</a:t>
              </a:r>
              <a:endParaRPr lang="kk-KZ" sz="11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117">
              <a:extLst>
                <a:ext uri="{FF2B5EF4-FFF2-40B4-BE49-F238E27FC236}">
                  <a16:creationId xmlns:a16="http://schemas.microsoft.com/office/drawing/2014/main" xmlns="" id="{44176C52-87EF-4A5D-92DD-4B9C9ED86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1" y="4754"/>
              <a:ext cx="170" cy="249"/>
            </a:xfrm>
            <a:prstGeom prst="rect">
              <a:avLst/>
            </a:prstGeom>
            <a:noFill/>
            <a:ln>
              <a:noFill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r>
                <a:rPr lang="en-US" sz="1100" b="1" ker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endParaRPr lang="kk-KZ" sz="11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Freeform 118">
              <a:extLst>
                <a:ext uri="{FF2B5EF4-FFF2-40B4-BE49-F238E27FC236}">
                  <a16:creationId xmlns:a16="http://schemas.microsoft.com/office/drawing/2014/main" xmlns="" id="{4E65E233-71B2-42EA-9347-FD4133B71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4687"/>
              <a:ext cx="230" cy="133"/>
            </a:xfrm>
            <a:custGeom>
              <a:avLst/>
              <a:gdLst>
                <a:gd name="T0" fmla="*/ 230 w 230"/>
                <a:gd name="T1" fmla="*/ 0 h 133"/>
                <a:gd name="T2" fmla="*/ 0 w 230"/>
                <a:gd name="T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0" h="133">
                  <a:moveTo>
                    <a:pt x="230" y="0"/>
                  </a:moveTo>
                  <a:lnTo>
                    <a:pt x="0" y="13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  <p:sp>
          <p:nvSpPr>
            <p:cNvPr id="21" name="Freeform 119">
              <a:extLst>
                <a:ext uri="{FF2B5EF4-FFF2-40B4-BE49-F238E27FC236}">
                  <a16:creationId xmlns:a16="http://schemas.microsoft.com/office/drawing/2014/main" xmlns="" id="{722AA71F-68A7-43D2-9533-321D98E0D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4804"/>
              <a:ext cx="221" cy="126"/>
            </a:xfrm>
            <a:custGeom>
              <a:avLst/>
              <a:gdLst>
                <a:gd name="T0" fmla="*/ 221 w 221"/>
                <a:gd name="T1" fmla="*/ 0 h 126"/>
                <a:gd name="T2" fmla="*/ 0 w 221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1" h="126">
                  <a:moveTo>
                    <a:pt x="221" y="0"/>
                  </a:moveTo>
                  <a:lnTo>
                    <a:pt x="0" y="12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kk-KZ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C7C2FA-5756-4F54-816B-314CE85C4BDE}"/>
              </a:ext>
            </a:extLst>
          </p:cNvPr>
          <p:cNvSpPr txBox="1"/>
          <p:nvPr/>
        </p:nvSpPr>
        <p:spPr>
          <a:xfrm>
            <a:off x="809034" y="3900826"/>
            <a:ext cx="1279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kk-K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kk-KZ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kk-KZ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kk-KZ" sz="20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endParaRPr lang="kk-KZ" sz="2000" dirty="0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xmlns="" id="{5F9CDF1A-DE49-467A-A58B-21232A9F0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016005"/>
              </p:ext>
            </p:extLst>
          </p:nvPr>
        </p:nvGraphicFramePr>
        <p:xfrm>
          <a:off x="850136" y="4934076"/>
          <a:ext cx="1288266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" r:id="rId3" imgW="926698" imgH="266584" progId="Equation.DSMT4">
                  <p:embed/>
                </p:oleObj>
              </mc:Choice>
              <mc:Fallback>
                <p:oleObj r:id="rId3" imgW="926698" imgH="266584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xmlns="" id="{5F9CDF1A-DE49-467A-A58B-21232A9F09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36" y="4934076"/>
                        <a:ext cx="1288266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xmlns="" id="{90C4B70D-475D-4837-B801-615848E07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6338"/>
              </p:ext>
            </p:extLst>
          </p:nvPr>
        </p:nvGraphicFramePr>
        <p:xfrm>
          <a:off x="850136" y="5449204"/>
          <a:ext cx="938721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4" r:id="rId5" imgW="672808" imgH="266584" progId="Equation.DSMT4">
                  <p:embed/>
                </p:oleObj>
              </mc:Choice>
              <mc:Fallback>
                <p:oleObj r:id="rId5" imgW="672808" imgH="266584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xmlns="" id="{90C4B70D-475D-4837-B801-615848E075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36" y="5449204"/>
                        <a:ext cx="938721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xmlns="" id="{EAD83DDF-949D-4CA5-8644-068949137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693051"/>
              </p:ext>
            </p:extLst>
          </p:nvPr>
        </p:nvGraphicFramePr>
        <p:xfrm>
          <a:off x="850136" y="5917564"/>
          <a:ext cx="1255292" cy="31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5" r:id="rId7" imgW="901309" imgH="228501" progId="Equation.DSMT4">
                  <p:embed/>
                </p:oleObj>
              </mc:Choice>
              <mc:Fallback>
                <p:oleObj r:id="rId7" imgW="901309" imgH="228501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xmlns="" id="{EAD83DDF-949D-4CA5-8644-0689491378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36" y="5917564"/>
                        <a:ext cx="1255292" cy="316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xmlns="" id="{843B2DF3-1FFE-4F40-B821-2F48BAFED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56611"/>
              </p:ext>
            </p:extLst>
          </p:nvPr>
        </p:nvGraphicFramePr>
        <p:xfrm>
          <a:off x="809034" y="6333664"/>
          <a:ext cx="1930200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r:id="rId9" imgW="1396394" imgH="266584" progId="Equation.DSMT4">
                  <p:embed/>
                </p:oleObj>
              </mc:Choice>
              <mc:Fallback>
                <p:oleObj r:id="rId9" imgW="1396394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034" y="6333664"/>
                        <a:ext cx="1930200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C63C626-02FF-409E-9CC1-F6F54B3F7143}"/>
              </a:ext>
            </a:extLst>
          </p:cNvPr>
          <p:cNvSpPr txBox="1"/>
          <p:nvPr/>
        </p:nvSpPr>
        <p:spPr>
          <a:xfrm>
            <a:off x="4383330" y="3931604"/>
            <a:ext cx="826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(14.9)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4C77BB7-3FB1-44D7-84D3-B78309F82659}"/>
              </a:ext>
            </a:extLst>
          </p:cNvPr>
          <p:cNvSpPr txBox="1"/>
          <p:nvPr/>
        </p:nvSpPr>
        <p:spPr>
          <a:xfrm>
            <a:off x="4371138" y="4934076"/>
            <a:ext cx="913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(14.10)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EAD1CB3-3CE3-446E-848C-9AB7167B0CEA}"/>
              </a:ext>
            </a:extLst>
          </p:cNvPr>
          <p:cNvSpPr txBox="1"/>
          <p:nvPr/>
        </p:nvSpPr>
        <p:spPr>
          <a:xfrm>
            <a:off x="4348782" y="5468532"/>
            <a:ext cx="904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(14.11)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4932B05-20B0-4F51-A934-EDEA1FFF9C57}"/>
              </a:ext>
            </a:extLst>
          </p:cNvPr>
          <p:cNvSpPr txBox="1"/>
          <p:nvPr/>
        </p:nvSpPr>
        <p:spPr>
          <a:xfrm>
            <a:off x="4371138" y="5917564"/>
            <a:ext cx="913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(14.12)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D90D535-D006-425E-9B22-56E0D9745458}"/>
              </a:ext>
            </a:extLst>
          </p:cNvPr>
          <p:cNvSpPr txBox="1"/>
          <p:nvPr/>
        </p:nvSpPr>
        <p:spPr>
          <a:xfrm>
            <a:off x="4371138" y="6333664"/>
            <a:ext cx="1047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(14.13)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51243" y="4509528"/>
                <a:ext cx="1194686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kk-KZ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kk-KZ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kk-KZ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k-K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kk-K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kk-K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kk-KZ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43" y="4509528"/>
                <a:ext cx="1194686" cy="374783"/>
              </a:xfrm>
              <a:prstGeom prst="rect">
                <a:avLst/>
              </a:prstGeom>
              <a:blipFill rotWithShape="0">
                <a:blip r:embed="rId11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4360378" y="4423348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(14.9</a:t>
            </a:r>
            <a:r>
              <a:rPr lang="kk-KZ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′ </a:t>
            </a:r>
            <a:r>
              <a:rPr lang="kk-K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6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6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6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E822A400-36DB-4608-ABE3-A5A6A269B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258141"/>
              </p:ext>
            </p:extLst>
          </p:nvPr>
        </p:nvGraphicFramePr>
        <p:xfrm>
          <a:off x="1027113" y="4378953"/>
          <a:ext cx="9239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2" name="Equation" r:id="rId3" imgW="711000" imgH="241200" progId="Equation.DSMT4">
                  <p:embed/>
                </p:oleObj>
              </mc:Choice>
              <mc:Fallback>
                <p:oleObj name="Equation" r:id="rId3" imgW="711000" imgH="24120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E822A400-36DB-4608-ABE3-A5A6A269B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4378953"/>
                        <a:ext cx="923925" cy="31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CC138D4-7DBF-42FF-8BE8-C5F2B523F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947823"/>
              </p:ext>
            </p:extLst>
          </p:nvPr>
        </p:nvGraphicFramePr>
        <p:xfrm>
          <a:off x="1027113" y="5131695"/>
          <a:ext cx="14239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Equation" r:id="rId5" imgW="1091880" imgH="444240" progId="Equation.DSMT4">
                  <p:embed/>
                </p:oleObj>
              </mc:Choice>
              <mc:Fallback>
                <p:oleObj name="Equation" r:id="rId5" imgW="1091880" imgH="44424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xmlns="" id="{ACC138D4-7DBF-42FF-8BE8-C5F2B523F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5131695"/>
                        <a:ext cx="1423987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09A04444-C867-4230-94F6-390A10CC3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31988"/>
              </p:ext>
            </p:extLst>
          </p:nvPr>
        </p:nvGraphicFramePr>
        <p:xfrm>
          <a:off x="1027113" y="5886403"/>
          <a:ext cx="10763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Equation" r:id="rId7" imgW="825480" imgH="507960" progId="Equation.DSMT4">
                  <p:embed/>
                </p:oleObj>
              </mc:Choice>
              <mc:Fallback>
                <p:oleObj name="Equation" r:id="rId7" imgW="825480" imgH="50796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xmlns="" id="{09A04444-C867-4230-94F6-390A10CC3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5886403"/>
                        <a:ext cx="1076325" cy="66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C4BD1FEE-065C-4CAB-A9F8-549FA1A57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806154"/>
              </p:ext>
            </p:extLst>
          </p:nvPr>
        </p:nvGraphicFramePr>
        <p:xfrm>
          <a:off x="1027343" y="3597360"/>
          <a:ext cx="923695" cy="34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r:id="rId9" imgW="710891" imgH="266584" progId="Equation.DSMT4">
                  <p:embed/>
                </p:oleObj>
              </mc:Choice>
              <mc:Fallback>
                <p:oleObj r:id="rId9" imgW="710891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343" y="3597360"/>
                        <a:ext cx="923695" cy="347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104095-C6D7-42DF-8798-5E59AF37627A}"/>
              </a:ext>
            </a:extLst>
          </p:cNvPr>
          <p:cNvSpPr txBox="1"/>
          <p:nvPr/>
        </p:nvSpPr>
        <p:spPr>
          <a:xfrm>
            <a:off x="3743791" y="4328709"/>
            <a:ext cx="97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(14.14)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52909A-7970-4A5D-909A-D1AEFB791E12}"/>
              </a:ext>
            </a:extLst>
          </p:cNvPr>
          <p:cNvSpPr txBox="1"/>
          <p:nvPr/>
        </p:nvSpPr>
        <p:spPr>
          <a:xfrm>
            <a:off x="3743791" y="5235160"/>
            <a:ext cx="97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(14.15)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BD3A20-6881-4395-8DB0-C03AF35015DD}"/>
              </a:ext>
            </a:extLst>
          </p:cNvPr>
          <p:cNvSpPr txBox="1"/>
          <p:nvPr/>
        </p:nvSpPr>
        <p:spPr>
          <a:xfrm>
            <a:off x="3743791" y="6066961"/>
            <a:ext cx="97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(14.16)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" y="1555512"/>
            <a:ext cx="4323491" cy="20516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336" y="3499447"/>
            <a:ext cx="6591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i.gifer.com</a:t>
            </a:r>
            <a:endParaRPr lang="ru-RU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2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62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6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6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3A806FF9-3CC1-432F-AA7D-B95AF5FF1411}"/>
              </a:ext>
            </a:extLst>
          </p:cNvPr>
          <p:cNvSpPr txBox="1"/>
          <p:nvPr/>
        </p:nvSpPr>
        <p:spPr>
          <a:xfrm>
            <a:off x="251776" y="986862"/>
            <a:ext cx="11688447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Ақылбаев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Ж.С., Гладков В.Е., Ильина Л.Ф.,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Тұрмұхамбетов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А.Ж. Механика. – Астана: Фолиант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баспасы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2011.- 360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Механика. Основные законы. 12- е изд. – М.: БИНОМ. Лаборатория Знаний, 2014. –309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Иродов И.Е. Задачи по общей физике. 8-е изд. – М.: БИНОМ Лаборатория знаний, 2007. – 431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С.И.,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Асқарова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Ә.С.,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Бөлегенова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С.Ә.,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Ғ., Кашкаров В.В., Корзун И.Н.,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Исатаев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М.С., Лаврищев О.А.,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Шортанбаева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Ж.Қ.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практикум. Механика. – Алматы: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университеті, 2015. – 218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Матвеев А.Н. Механика и теория относительности.- СПб.:Лань,2009.- 432 с.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Савельев И.В.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 курсы. 1т. Механика.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физика.- Алматы: 2004. – 508 б.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Спабекова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Р.С. Механика.-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ЖШС, 2017.– 156 б.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FC82E5-3593-420A-A65B-F54B64FBA603}"/>
              </a:ext>
            </a:extLst>
          </p:cNvPr>
          <p:cNvSpPr txBox="1"/>
          <p:nvPr/>
        </p:nvSpPr>
        <p:spPr>
          <a:xfrm>
            <a:off x="2629524" y="507807"/>
            <a:ext cx="6932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Әдебиет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2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2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380</Words>
  <Application>Microsoft Office PowerPoint</Application>
  <PresentationFormat>Широкоэкранный</PresentationFormat>
  <Paragraphs>102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KZ Times New Roman</vt:lpstr>
      <vt:lpstr>Symbol</vt:lpstr>
      <vt:lpstr>Times New Roman</vt:lpstr>
      <vt:lpstr>Тема Office</vt:lpstr>
      <vt:lpstr>Equation.DSMT4</vt:lpstr>
      <vt:lpstr>Equation</vt:lpstr>
      <vt:lpstr>ӘЛ-ФАРАБИ АТЫНДАҒЫ ҚАЗАҚ ҰЛТТЫҚ УНИВЕРСИТЕТІ  ФИЗИКА-ТЕХНИКАЛЫҚ ФАКУЛЬТЕТІ ЖЫЛУ ФИЗИКАСЫ ЖӘНЕ ТЕХНИКАЛЫҚ ФИЗИКА КАФЕДРАСЫ</vt:lpstr>
      <vt:lpstr>Гармоникалық қозғалыс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 ҚАЗАҚ ҰЛТТЫҚ УНИВЕРСИТЕТІ</dc:title>
  <dc:creator>Алдияров Абдурахман</dc:creator>
  <cp:lastModifiedBy>MUKHTAR</cp:lastModifiedBy>
  <cp:revision>89</cp:revision>
  <dcterms:created xsi:type="dcterms:W3CDTF">2021-03-03T07:56:46Z</dcterms:created>
  <dcterms:modified xsi:type="dcterms:W3CDTF">2025-11-14T09:39:05Z</dcterms:modified>
</cp:coreProperties>
</file>